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9" r:id="rId2"/>
  </p:sldMasterIdLst>
  <p:notesMasterIdLst>
    <p:notesMasterId r:id="rId8"/>
  </p:notesMasterIdLst>
  <p:sldIdLst>
    <p:sldId id="260" r:id="rId3"/>
    <p:sldId id="261" r:id="rId4"/>
    <p:sldId id="257" r:id="rId5"/>
    <p:sldId id="259" r:id="rId6"/>
    <p:sldId id="29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7" autoAdjust="0"/>
    <p:restoredTop sz="93699" autoAdjust="0"/>
  </p:normalViewPr>
  <p:slideViewPr>
    <p:cSldViewPr snapToGrid="0">
      <p:cViewPr varScale="1">
        <p:scale>
          <a:sx n="81" d="100"/>
          <a:sy n="81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C8840-F64A-4FBC-9779-28BE9CE0E4E8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FF3849-332A-4E71-8A1C-30880C56F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94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F3849-332A-4E71-8A1C-30880C56F6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168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599849"/>
            <a:ext cx="6179736" cy="2387600"/>
          </a:xfrm>
        </p:spPr>
        <p:txBody>
          <a:bodyPr anchor="b"/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340781"/>
            <a:ext cx="6179736" cy="1655762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7446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30496"/>
            <a:ext cx="5181600" cy="45354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30496"/>
            <a:ext cx="5181600" cy="4535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32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0055" y="473336"/>
            <a:ext cx="7233744" cy="102371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5940" y="1187669"/>
            <a:ext cx="3350171" cy="4978277"/>
          </a:xfrm>
        </p:spPr>
        <p:txBody>
          <a:bodyPr/>
          <a:lstStyle>
            <a:lvl1pPr>
              <a:lnSpc>
                <a:spcPct val="100000"/>
              </a:lnSpc>
              <a:defRPr sz="23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03628" y="1187669"/>
            <a:ext cx="3350171" cy="4978277"/>
          </a:xfrm>
        </p:spPr>
        <p:txBody>
          <a:bodyPr/>
          <a:lstStyle>
            <a:lvl1pPr>
              <a:lnSpc>
                <a:spcPct val="100000"/>
              </a:lnSpc>
              <a:defRPr sz="23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955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295939"/>
            <a:ext cx="5181600" cy="38592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95939"/>
            <a:ext cx="5181600" cy="3859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628383"/>
            <a:ext cx="10515600" cy="667555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4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323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77841"/>
            <a:ext cx="10515600" cy="110430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557193"/>
            <a:ext cx="5157787" cy="697509"/>
          </a:xfrm>
          <a:solidFill>
            <a:schemeClr val="accent2"/>
          </a:solidFill>
        </p:spPr>
        <p:txBody>
          <a:bodyPr anchor="ctr" anchorCtr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317789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557193"/>
            <a:ext cx="5183188" cy="697509"/>
          </a:xfrm>
          <a:solidFill>
            <a:schemeClr val="accent2"/>
          </a:solidFill>
        </p:spPr>
        <p:txBody>
          <a:bodyPr anchor="ctr" anchorCtr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317789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45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7653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791486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867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27382"/>
            <a:ext cx="10515600" cy="930516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7898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260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3492" y="4701211"/>
            <a:ext cx="7346674" cy="1325563"/>
          </a:xfrm>
        </p:spPr>
        <p:txBody>
          <a:bodyPr anchor="t"/>
          <a:lstStyle>
            <a:lvl1pPr algn="r">
              <a:defRPr sz="2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3492" y="1808922"/>
            <a:ext cx="7346674" cy="2733261"/>
          </a:xfrm>
        </p:spPr>
        <p:txBody>
          <a:bodyPr/>
          <a:lstStyle>
            <a:lvl1pPr marL="91440" indent="-45720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686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25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"/>
            <a:ext cx="12192000" cy="21273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/>
          <p:cNvSpPr/>
          <p:nvPr userDrawn="1"/>
        </p:nvSpPr>
        <p:spPr>
          <a:xfrm flipH="1">
            <a:off x="-1" y="1"/>
            <a:ext cx="12192000" cy="2124222"/>
          </a:xfrm>
          <a:prstGeom prst="triangle">
            <a:avLst>
              <a:gd name="adj" fmla="val 0"/>
            </a:avLst>
          </a:prstGeom>
          <a:solidFill>
            <a:srgbClr val="0037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1483"/>
            <a:ext cx="10515600" cy="1783926"/>
          </a:xfrm>
        </p:spPr>
        <p:txBody>
          <a:bodyPr anchor="b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2298837"/>
            <a:ext cx="10515600" cy="775252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638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520687"/>
            <a:ext cx="10515600" cy="77525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381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for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313545"/>
            <a:ext cx="10363200" cy="756005"/>
          </a:xfrm>
        </p:spPr>
        <p:txBody>
          <a:bodyPr anchor="t" anchorCtr="0"/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069550"/>
            <a:ext cx="10363200" cy="760868"/>
          </a:xfrm>
        </p:spPr>
        <p:txBody>
          <a:bodyPr anchor="t" anchorCtr="0"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9630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42814"/>
            <a:ext cx="10515600" cy="648127"/>
          </a:xfrm>
        </p:spPr>
        <p:txBody>
          <a:bodyPr anchor="b"/>
          <a:lstStyle>
            <a:lvl1pPr algn="ctr"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1557758"/>
            <a:ext cx="10514012" cy="426308"/>
          </a:xfrm>
        </p:spPr>
        <p:txBody>
          <a:bodyPr/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130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2085"/>
            <a:ext cx="10515600" cy="648127"/>
          </a:xfrm>
        </p:spPr>
        <p:txBody>
          <a:bodyPr/>
          <a:lstStyle>
            <a:lvl1pPr algn="ctr"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3433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4354157" cy="1990799"/>
          </a:xfrm>
        </p:spPr>
        <p:txBody>
          <a:bodyPr anchor="b"/>
          <a:lstStyle>
            <a:lvl1pPr algn="ctr"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2589322"/>
            <a:ext cx="4353500" cy="177828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791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7115827" cy="1990799"/>
          </a:xfrm>
        </p:spPr>
        <p:txBody>
          <a:bodyPr anchor="b"/>
          <a:lstStyle>
            <a:lvl1pPr algn="ctr">
              <a:defRPr sz="40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6" y="2589322"/>
            <a:ext cx="7114753" cy="1778282"/>
          </a:xfrm>
        </p:spPr>
        <p:txBody>
          <a:bodyPr/>
          <a:lstStyle>
            <a:lvl1pPr marL="0" indent="0" algn="ctr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386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3150"/>
            <a:ext cx="3481137" cy="2221333"/>
          </a:xfrm>
        </p:spPr>
        <p:txBody>
          <a:bodyPr anchor="b"/>
          <a:lstStyle>
            <a:lvl1pPr algn="ctr"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2645300"/>
            <a:ext cx="3480612" cy="177828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830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578" y="171483"/>
            <a:ext cx="6180221" cy="1325563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3578" y="1631981"/>
            <a:ext cx="6180221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962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742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694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34506"/>
            <a:ext cx="10363200" cy="647428"/>
          </a:xfrm>
        </p:spPr>
        <p:txBody>
          <a:bodyPr anchor="t" anchorCtr="0"/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1" y="2541645"/>
            <a:ext cx="10363199" cy="457200"/>
          </a:xfrm>
        </p:spPr>
        <p:txBody>
          <a:bodyPr/>
          <a:lstStyle>
            <a:lvl1pPr marL="0" indent="0" algn="ctr">
              <a:buNone/>
              <a:defRPr sz="20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Name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4719022" y="4881254"/>
            <a:ext cx="4460839" cy="457200"/>
          </a:xfrm>
        </p:spPr>
        <p:txBody>
          <a:bodyPr/>
          <a:lstStyle>
            <a:lvl1pPr marL="0" indent="0" algn="l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Phone Number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4719022" y="4070497"/>
            <a:ext cx="4460839" cy="457200"/>
          </a:xfrm>
        </p:spPr>
        <p:txBody>
          <a:bodyPr/>
          <a:lstStyle>
            <a:lvl1pPr marL="0" indent="0" algn="l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Email</a:t>
            </a:r>
          </a:p>
        </p:txBody>
      </p:sp>
    </p:spTree>
    <p:extLst>
      <p:ext uri="{BB962C8B-B14F-4D97-AF65-F5344CB8AC3E}">
        <p14:creationId xmlns:p14="http://schemas.microsoft.com/office/powerpoint/2010/main" val="37195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62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079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for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313545"/>
            <a:ext cx="10363200" cy="756005"/>
          </a:xfrm>
        </p:spPr>
        <p:txBody>
          <a:bodyPr anchor="t" anchorCtr="0"/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069550"/>
            <a:ext cx="10363200" cy="760868"/>
          </a:xfrm>
        </p:spPr>
        <p:txBody>
          <a:bodyPr anchor="t" anchorCtr="0"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14400" y="668826"/>
            <a:ext cx="10363200" cy="1125537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44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000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for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193633"/>
            <a:ext cx="10363200" cy="756005"/>
          </a:xfrm>
        </p:spPr>
        <p:txBody>
          <a:bodyPr anchor="t" anchorCtr="0"/>
          <a:lstStyle>
            <a:lvl1pPr algn="ctr"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14400" y="2633583"/>
            <a:ext cx="10363200" cy="1125537"/>
          </a:xfrm>
        </p:spPr>
        <p:txBody>
          <a:bodyPr anchor="ctr"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4000" b="0" kern="12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138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231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7030"/>
            <a:ext cx="4347575" cy="1325563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6504" y="977030"/>
            <a:ext cx="5817296" cy="500628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831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70690"/>
            <a:ext cx="10515600" cy="401262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182057"/>
            <a:ext cx="10515600" cy="629977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400" b="0" kern="12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86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810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8309"/>
            <a:ext cx="4347575" cy="1325563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6504" y="1068309"/>
            <a:ext cx="5817295" cy="4351338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519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517044"/>
            <a:ext cx="10515600" cy="199755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3562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517045"/>
            <a:ext cx="10515600" cy="199755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2879934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156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30496"/>
            <a:ext cx="5181600" cy="45354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30496"/>
            <a:ext cx="5181600" cy="4535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7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7030"/>
            <a:ext cx="4347575" cy="1325563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6504" y="977030"/>
            <a:ext cx="5817296" cy="500628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759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630496"/>
            <a:ext cx="3543300" cy="45354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1" y="1630496"/>
            <a:ext cx="3543300" cy="45354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01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295939"/>
            <a:ext cx="5181600" cy="38592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95939"/>
            <a:ext cx="5181600" cy="3859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628383"/>
            <a:ext cx="10515600" cy="667555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4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319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75129"/>
            <a:ext cx="10515600" cy="101897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557193"/>
            <a:ext cx="5157787" cy="697509"/>
          </a:xfrm>
          <a:solidFill>
            <a:schemeClr val="accent2"/>
          </a:solidFill>
        </p:spPr>
        <p:txBody>
          <a:bodyPr anchor="ctr" anchorCtr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317789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557193"/>
            <a:ext cx="5183188" cy="697509"/>
          </a:xfrm>
          <a:solidFill>
            <a:schemeClr val="accent2"/>
          </a:solidFill>
        </p:spPr>
        <p:txBody>
          <a:bodyPr anchor="ctr" anchorCtr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317789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86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7653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791486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965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3492" y="4701211"/>
            <a:ext cx="7346674" cy="1325563"/>
          </a:xfrm>
        </p:spPr>
        <p:txBody>
          <a:bodyPr anchor="t"/>
          <a:lstStyle>
            <a:lvl1pPr algn="r">
              <a:defRPr sz="2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3492" y="1808922"/>
            <a:ext cx="7346674" cy="2733261"/>
          </a:xfrm>
        </p:spPr>
        <p:txBody>
          <a:bodyPr/>
          <a:lstStyle>
            <a:lvl1pPr marL="91440" indent="-45720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045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40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520687"/>
            <a:ext cx="10515600" cy="77525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005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42814"/>
            <a:ext cx="10515600" cy="648127"/>
          </a:xfrm>
        </p:spPr>
        <p:txBody>
          <a:bodyPr anchor="b"/>
          <a:lstStyle>
            <a:lvl1pPr algn="ctr"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1557758"/>
            <a:ext cx="10514012" cy="426308"/>
          </a:xfrm>
        </p:spPr>
        <p:txBody>
          <a:bodyPr/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182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2085"/>
            <a:ext cx="10515600" cy="648127"/>
          </a:xfrm>
        </p:spPr>
        <p:txBody>
          <a:bodyPr/>
          <a:lstStyle>
            <a:lvl1pPr algn="ctr"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1281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4354157" cy="1990799"/>
          </a:xfrm>
        </p:spPr>
        <p:txBody>
          <a:bodyPr anchor="b"/>
          <a:lstStyle>
            <a:lvl1pPr algn="ctr"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2589322"/>
            <a:ext cx="4353500" cy="177828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169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95939"/>
            <a:ext cx="10515600" cy="36873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665961"/>
            <a:ext cx="10515600" cy="629977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4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010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7115827" cy="1990799"/>
          </a:xfrm>
        </p:spPr>
        <p:txBody>
          <a:bodyPr anchor="b"/>
          <a:lstStyle>
            <a:lvl1pPr algn="ctr">
              <a:defRPr sz="36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6" y="2589322"/>
            <a:ext cx="7114753" cy="177828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656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578" y="171483"/>
            <a:ext cx="6180221" cy="1325563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3578" y="1631981"/>
            <a:ext cx="6180221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244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716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815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4917" y="1686258"/>
            <a:ext cx="8242449" cy="3342941"/>
          </a:xfrm>
        </p:spPr>
        <p:txBody>
          <a:bodyPr/>
          <a:lstStyle>
            <a:lvl1pPr marL="91440" indent="-457200">
              <a:lnSpc>
                <a:spcPct val="110000"/>
              </a:lnSpc>
              <a:buNone/>
              <a:defRPr sz="3600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731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497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8309"/>
            <a:ext cx="4347575" cy="1325563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6504" y="1068309"/>
            <a:ext cx="5817295" cy="4351338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033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517044"/>
            <a:ext cx="10515600" cy="199755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738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517045"/>
            <a:ext cx="10515600" cy="199755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2879934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74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26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73336"/>
            <a:ext cx="10515600" cy="10237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3198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265543" y="6576533"/>
            <a:ext cx="1775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E316B"/>
                </a:solidFill>
              </a:rPr>
              <a:t>|  www.ebsco.com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-33453" y="6576533"/>
            <a:ext cx="45016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fld id="{09848EAD-0F7B-4937-B01B-BB4372B1E0EA}" type="slidenum">
              <a:rPr lang="en-US" sz="1000" smtClean="0">
                <a:solidFill>
                  <a:schemeClr val="tx2"/>
                </a:solidFill>
              </a:rPr>
              <a:pPr algn="ctr"/>
              <a:t>‹#›</a:t>
            </a:fld>
            <a:endParaRPr lang="en-US" sz="1000" dirty="0">
              <a:solidFill>
                <a:schemeClr val="tx2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538869" y="6701882"/>
            <a:ext cx="9614405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7144" y="6599832"/>
            <a:ext cx="830889" cy="19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377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−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73336"/>
            <a:ext cx="10515600" cy="10237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3198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89725C-5724-423F-B7F9-8E9021A093C9}"/>
              </a:ext>
            </a:extLst>
          </p:cNvPr>
          <p:cNvSpPr txBox="1"/>
          <p:nvPr userDrawn="1"/>
        </p:nvSpPr>
        <p:spPr>
          <a:xfrm>
            <a:off x="265543" y="6576533"/>
            <a:ext cx="1775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E316B"/>
                </a:solidFill>
              </a:rPr>
              <a:t>|  www.ebsco.com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991A0C-026E-4AC3-8006-7B3746675E33}"/>
              </a:ext>
            </a:extLst>
          </p:cNvPr>
          <p:cNvSpPr txBox="1"/>
          <p:nvPr userDrawn="1"/>
        </p:nvSpPr>
        <p:spPr>
          <a:xfrm>
            <a:off x="-33453" y="6576533"/>
            <a:ext cx="45016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fld id="{09848EAD-0F7B-4937-B01B-BB4372B1E0EA}" type="slidenum">
              <a:rPr lang="en-US" sz="1000" smtClean="0">
                <a:solidFill>
                  <a:schemeClr val="tx2"/>
                </a:solidFill>
              </a:rPr>
              <a:pPr algn="ctr"/>
              <a:t>‹#›</a:t>
            </a:fld>
            <a:endParaRPr lang="en-US" sz="1000" dirty="0">
              <a:solidFill>
                <a:schemeClr val="tx2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55F3274-5038-43EF-8E73-40B4ECBBCBB5}"/>
              </a:ext>
            </a:extLst>
          </p:cNvPr>
          <p:cNvCxnSpPr/>
          <p:nvPr userDrawn="1"/>
        </p:nvCxnSpPr>
        <p:spPr>
          <a:xfrm>
            <a:off x="1538869" y="6701882"/>
            <a:ext cx="9614405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B1F8ACD3-3558-4818-BB44-D4A33ADF1EB3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144" y="6599832"/>
            <a:ext cx="830889" cy="19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124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  <p:sldLayoutId id="2147483708" r:id="rId19"/>
    <p:sldLayoutId id="2147483709" r:id="rId20"/>
    <p:sldLayoutId id="2147483710" r:id="rId21"/>
    <p:sldLayoutId id="2147483711" r:id="rId22"/>
    <p:sldLayoutId id="2147483712" r:id="rId23"/>
    <p:sldLayoutId id="2147483713" r:id="rId24"/>
    <p:sldLayoutId id="2147483714" r:id="rId25"/>
    <p:sldLayoutId id="2147483715" r:id="rId2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−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eg"/><Relationship Id="rId7" Type="http://schemas.openxmlformats.org/officeDocument/2006/relationships/image" Target="../media/image1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1797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496448"/>
            <a:ext cx="12192000" cy="10333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657" y="1613015"/>
            <a:ext cx="6444343" cy="4675015"/>
          </a:xfrm>
          <a:prstGeom prst="rect">
            <a:avLst/>
          </a:prstGeom>
          <a:effectLst>
            <a:outerShdw blurRad="279400" dist="215900" dir="4200000" sx="99000" sy="99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4" t="12367" b="481"/>
          <a:stretch/>
        </p:blipFill>
        <p:spPr>
          <a:xfrm>
            <a:off x="1630" y="304"/>
            <a:ext cx="12202048" cy="6529754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1024932" y="4229072"/>
            <a:ext cx="1798655" cy="0"/>
          </a:xfrm>
          <a:prstGeom prst="line">
            <a:avLst/>
          </a:prstGeom>
          <a:ln w="28575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399" y="350039"/>
            <a:ext cx="6179736" cy="2387600"/>
          </a:xfrm>
        </p:spPr>
        <p:txBody>
          <a:bodyPr/>
          <a:lstStyle/>
          <a:p>
            <a:r>
              <a:rPr lang="en-US" sz="6000" dirty="0">
                <a:solidFill>
                  <a:schemeClr val="bg1"/>
                </a:solidFill>
              </a:rPr>
              <a:t>Magazine 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6000" dirty="0">
                <a:solidFill>
                  <a:schemeClr val="bg1"/>
                </a:solidFill>
              </a:rPr>
              <a:t>Archives</a:t>
            </a:r>
          </a:p>
        </p:txBody>
      </p:sp>
      <p:sp>
        <p:nvSpPr>
          <p:cNvPr id="10" name="Subtitle 14">
            <a:extLst>
              <a:ext uri="{FF2B5EF4-FFF2-40B4-BE49-F238E27FC236}">
                <a16:creationId xmlns:a16="http://schemas.microsoft.com/office/drawing/2014/main" id="{475B37EB-A907-4C64-9228-D8282C4873D6}"/>
              </a:ext>
            </a:extLst>
          </p:cNvPr>
          <p:cNvSpPr txBox="1">
            <a:spLocks/>
          </p:cNvSpPr>
          <p:nvPr/>
        </p:nvSpPr>
        <p:spPr>
          <a:xfrm>
            <a:off x="914399" y="4330228"/>
            <a:ext cx="7242630" cy="8377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400" dirty="0"/>
              <a:t>Jaye Hess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Regional Sales Manager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FF305C5-1E7F-4A0B-9611-EBC31DAF6574}"/>
              </a:ext>
            </a:extLst>
          </p:cNvPr>
          <p:cNvSpPr/>
          <p:nvPr/>
        </p:nvSpPr>
        <p:spPr>
          <a:xfrm>
            <a:off x="914399" y="2889594"/>
            <a:ext cx="3133409" cy="99370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5" name="Subtitle 14"/>
          <p:cNvSpPr>
            <a:spLocks noGrp="1"/>
          </p:cNvSpPr>
          <p:nvPr>
            <p:ph type="subTitle" idx="1"/>
          </p:nvPr>
        </p:nvSpPr>
        <p:spPr>
          <a:xfrm>
            <a:off x="1028534" y="2946367"/>
            <a:ext cx="3025113" cy="880158"/>
          </a:xfrm>
        </p:spPr>
        <p:txBody>
          <a:bodyPr/>
          <a:lstStyle/>
          <a:p>
            <a:r>
              <a:rPr lang="en-US" sz="2400" b="1" i="1" dirty="0"/>
              <a:t>Special pricing for WiLS</a:t>
            </a:r>
          </a:p>
        </p:txBody>
      </p:sp>
    </p:spTree>
    <p:extLst>
      <p:ext uri="{BB962C8B-B14F-4D97-AF65-F5344CB8AC3E}">
        <p14:creationId xmlns:p14="http://schemas.microsoft.com/office/powerpoint/2010/main" val="219255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A6C40C17-C449-3C40-A036-FAA85399E4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" t="40502" r="2625" b="4714"/>
          <a:stretch/>
        </p:blipFill>
        <p:spPr>
          <a:xfrm>
            <a:off x="320039" y="3220720"/>
            <a:ext cx="11551921" cy="3058347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838200" y="473336"/>
            <a:ext cx="10515600" cy="599324"/>
          </a:xfrm>
        </p:spPr>
        <p:txBody>
          <a:bodyPr/>
          <a:lstStyle/>
          <a:p>
            <a:r>
              <a:rPr lang="en-US" dirty="0"/>
              <a:t>Magazine Archives from EBSCO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3203" y="1759613"/>
            <a:ext cx="2169955" cy="2685437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0210" y="1877068"/>
            <a:ext cx="1855291" cy="2756359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711" y="1848528"/>
            <a:ext cx="1860144" cy="2596522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8" name="Rectangle 47"/>
          <p:cNvSpPr/>
          <p:nvPr/>
        </p:nvSpPr>
        <p:spPr>
          <a:xfrm>
            <a:off x="204015" y="4236441"/>
            <a:ext cx="1652932" cy="461058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1929 - 2000</a:t>
            </a:r>
          </a:p>
        </p:txBody>
      </p:sp>
      <p:sp>
        <p:nvSpPr>
          <p:cNvPr id="63" name="Rectangle 62"/>
          <p:cNvSpPr/>
          <p:nvPr/>
        </p:nvSpPr>
        <p:spPr>
          <a:xfrm>
            <a:off x="4105529" y="4433158"/>
            <a:ext cx="1503404" cy="45542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1917 - 2000</a:t>
            </a:r>
          </a:p>
        </p:txBody>
      </p:sp>
      <p:sp>
        <p:nvSpPr>
          <p:cNvPr id="77" name="Rectangle 76"/>
          <p:cNvSpPr/>
          <p:nvPr/>
        </p:nvSpPr>
        <p:spPr>
          <a:xfrm>
            <a:off x="8032435" y="4438977"/>
            <a:ext cx="1638174" cy="46653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1930 - 2000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CB555724-B637-4E0F-97A3-0EADEBF2404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8933" y="2821861"/>
            <a:ext cx="2144270" cy="3113454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F765CBB0-99D8-4DE9-AF02-A6EAD138C5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2056" y="2718300"/>
            <a:ext cx="2273903" cy="2938787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C06DADC0-29B6-40CB-9025-1DDB2AFD57A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6841" y="3196246"/>
            <a:ext cx="2253986" cy="3007212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5538A662-EE15-4E2A-B63F-6D5C71844848}"/>
              </a:ext>
            </a:extLst>
          </p:cNvPr>
          <p:cNvSpPr/>
          <p:nvPr/>
        </p:nvSpPr>
        <p:spPr>
          <a:xfrm>
            <a:off x="2101855" y="5490297"/>
            <a:ext cx="1710509" cy="445018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1922 - 2000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289629FC-1283-4DA1-8FA6-547DE52DCFD5}"/>
              </a:ext>
            </a:extLst>
          </p:cNvPr>
          <p:cNvSpPr/>
          <p:nvPr/>
        </p:nvSpPr>
        <p:spPr>
          <a:xfrm>
            <a:off x="5822715" y="5766177"/>
            <a:ext cx="1716705" cy="405339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1926 - 1984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FCDB2AF8-2C77-42F0-BF63-26C0DE63A98C}"/>
              </a:ext>
            </a:extLst>
          </p:cNvPr>
          <p:cNvSpPr/>
          <p:nvPr/>
        </p:nvSpPr>
        <p:spPr>
          <a:xfrm>
            <a:off x="10040245" y="5825406"/>
            <a:ext cx="1646427" cy="45377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1923 - 2000</a:t>
            </a:r>
          </a:p>
        </p:txBody>
      </p:sp>
    </p:spTree>
    <p:extLst>
      <p:ext uri="{BB962C8B-B14F-4D97-AF65-F5344CB8AC3E}">
        <p14:creationId xmlns:p14="http://schemas.microsoft.com/office/powerpoint/2010/main" val="342643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5A6D1242-07A3-3749-B609-99A1DEB0F5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" t="41006" r="2625" b="4713"/>
          <a:stretch/>
        </p:blipFill>
        <p:spPr>
          <a:xfrm>
            <a:off x="320039" y="3251200"/>
            <a:ext cx="11551921" cy="3283022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3B532B02-9BA3-4AD1-A534-849448C756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5258" y="1787618"/>
            <a:ext cx="2009826" cy="2675868"/>
          </a:xfrm>
          <a:prstGeom prst="rect">
            <a:avLst/>
          </a:prstGeom>
          <a:ln w="12700">
            <a:solidFill>
              <a:sysClr val="window" lastClr="FFFFFF">
                <a:lumMod val="65000"/>
              </a:sys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BEE286C2-718D-4BC1-95A5-AF62960963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4915" y="1817681"/>
            <a:ext cx="1974884" cy="2624068"/>
          </a:xfrm>
          <a:prstGeom prst="rect">
            <a:avLst/>
          </a:prstGeom>
          <a:ln w="12700">
            <a:solidFill>
              <a:sysClr val="window" lastClr="FFFFFF">
                <a:lumMod val="65000"/>
              </a:sys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DA9529AD-5CA2-4709-A398-2335816CB5E4}"/>
              </a:ext>
            </a:extLst>
          </p:cNvPr>
          <p:cNvSpPr/>
          <p:nvPr/>
        </p:nvSpPr>
        <p:spPr>
          <a:xfrm>
            <a:off x="4245048" y="4317786"/>
            <a:ext cx="1657762" cy="394013"/>
          </a:xfrm>
          <a:prstGeom prst="rect">
            <a:avLst/>
          </a:prstGeom>
          <a:solidFill>
            <a:srgbClr val="3E75C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Ins="182880"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1974 - 2000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E7B7D1E-75B5-4D08-9C82-51576A68F0BB}"/>
              </a:ext>
            </a:extLst>
          </p:cNvPr>
          <p:cNvSpPr/>
          <p:nvPr/>
        </p:nvSpPr>
        <p:spPr>
          <a:xfrm>
            <a:off x="8287073" y="4355144"/>
            <a:ext cx="1652941" cy="394013"/>
          </a:xfrm>
          <a:prstGeom prst="rect">
            <a:avLst/>
          </a:prstGeom>
          <a:solidFill>
            <a:srgbClr val="3E75C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Ins="182880"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1954 - 2000</a:t>
            </a: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E7C31D7E-318D-4883-895A-6086167822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306" y="1907862"/>
            <a:ext cx="1889625" cy="2521602"/>
          </a:xfrm>
          <a:prstGeom prst="rect">
            <a:avLst/>
          </a:prstGeom>
          <a:ln w="12700">
            <a:solidFill>
              <a:sysClr val="window" lastClr="FFFFFF">
                <a:lumMod val="65000"/>
              </a:sys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5A0C4E3C-B74A-4C61-B873-390E5D413FFD}"/>
              </a:ext>
            </a:extLst>
          </p:cNvPr>
          <p:cNvSpPr/>
          <p:nvPr/>
        </p:nvSpPr>
        <p:spPr>
          <a:xfrm>
            <a:off x="393362" y="4424098"/>
            <a:ext cx="1587808" cy="366415"/>
          </a:xfrm>
          <a:prstGeom prst="rect">
            <a:avLst/>
          </a:prstGeom>
          <a:solidFill>
            <a:srgbClr val="3E75C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Ins="182880"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1936 - 2000</a:t>
            </a:r>
          </a:p>
        </p:txBody>
      </p:sp>
      <p:pic>
        <p:nvPicPr>
          <p:cNvPr id="151" name="Picture 150">
            <a:extLst>
              <a:ext uri="{FF2B5EF4-FFF2-40B4-BE49-F238E27FC236}">
                <a16:creationId xmlns:a16="http://schemas.microsoft.com/office/drawing/2014/main" id="{7F70C748-A205-44AD-8499-E2EECDA7F1C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7072" y="2994553"/>
            <a:ext cx="2124857" cy="2859090"/>
          </a:xfrm>
          <a:prstGeom prst="rect">
            <a:avLst/>
          </a:prstGeom>
          <a:ln w="12700">
            <a:solidFill>
              <a:sysClr val="window" lastClr="FFFFFF">
                <a:lumMod val="65000"/>
              </a:sys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3" name="Rectangle 152">
            <a:extLst>
              <a:ext uri="{FF2B5EF4-FFF2-40B4-BE49-F238E27FC236}">
                <a16:creationId xmlns:a16="http://schemas.microsoft.com/office/drawing/2014/main" id="{515600BC-0E6C-4D2D-B378-9E0126A15915}"/>
              </a:ext>
            </a:extLst>
          </p:cNvPr>
          <p:cNvSpPr/>
          <p:nvPr/>
        </p:nvSpPr>
        <p:spPr>
          <a:xfrm>
            <a:off x="2299729" y="5763074"/>
            <a:ext cx="1669386" cy="387165"/>
          </a:xfrm>
          <a:prstGeom prst="rect">
            <a:avLst/>
          </a:prstGeom>
          <a:solidFill>
            <a:srgbClr val="3E75C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Ins="182880"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1933 - 2014</a:t>
            </a:r>
          </a:p>
        </p:txBody>
      </p:sp>
      <p:pic>
        <p:nvPicPr>
          <p:cNvPr id="167" name="Picture 166">
            <a:extLst>
              <a:ext uri="{FF2B5EF4-FFF2-40B4-BE49-F238E27FC236}">
                <a16:creationId xmlns:a16="http://schemas.microsoft.com/office/drawing/2014/main" id="{3CEA4FE7-CECD-4E29-866D-CBE3C273AA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664" y="2867450"/>
            <a:ext cx="2214615" cy="2905575"/>
          </a:xfrm>
          <a:prstGeom prst="rect">
            <a:avLst/>
          </a:prstGeom>
          <a:ln w="12700">
            <a:solidFill>
              <a:sysClr val="window" lastClr="FFFFFF">
                <a:lumMod val="65000"/>
              </a:sys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9" name="Rectangle 168">
            <a:extLst>
              <a:ext uri="{FF2B5EF4-FFF2-40B4-BE49-F238E27FC236}">
                <a16:creationId xmlns:a16="http://schemas.microsoft.com/office/drawing/2014/main" id="{A108D1B1-09ED-4298-91B2-68B9B0F72BAF}"/>
              </a:ext>
            </a:extLst>
          </p:cNvPr>
          <p:cNvSpPr/>
          <p:nvPr/>
        </p:nvSpPr>
        <p:spPr>
          <a:xfrm>
            <a:off x="6211875" y="5711170"/>
            <a:ext cx="1575783" cy="362061"/>
          </a:xfrm>
          <a:prstGeom prst="rect">
            <a:avLst/>
          </a:prstGeom>
          <a:solidFill>
            <a:srgbClr val="3E75C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Ins="182880"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1905 - 2015</a:t>
            </a:r>
          </a:p>
        </p:txBody>
      </p:sp>
      <p:pic>
        <p:nvPicPr>
          <p:cNvPr id="183" name="Picture 182">
            <a:extLst>
              <a:ext uri="{FF2B5EF4-FFF2-40B4-BE49-F238E27FC236}">
                <a16:creationId xmlns:a16="http://schemas.microsoft.com/office/drawing/2014/main" id="{DBFE9933-ED78-4D51-BB95-C99773629E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763" y="3025365"/>
            <a:ext cx="1993058" cy="2859090"/>
          </a:xfrm>
          <a:prstGeom prst="rect">
            <a:avLst/>
          </a:prstGeom>
          <a:ln w="12700">
            <a:solidFill>
              <a:sysClr val="window" lastClr="FFFFFF">
                <a:lumMod val="65000"/>
              </a:sys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5" name="Rectangle 184">
            <a:extLst>
              <a:ext uri="{FF2B5EF4-FFF2-40B4-BE49-F238E27FC236}">
                <a16:creationId xmlns:a16="http://schemas.microsoft.com/office/drawing/2014/main" id="{5555EBB6-EE55-4499-B4FB-FAA87CCBEF8A}"/>
              </a:ext>
            </a:extLst>
          </p:cNvPr>
          <p:cNvSpPr/>
          <p:nvPr/>
        </p:nvSpPr>
        <p:spPr>
          <a:xfrm>
            <a:off x="10194812" y="5771958"/>
            <a:ext cx="1561805" cy="376420"/>
          </a:xfrm>
          <a:prstGeom prst="rect">
            <a:avLst/>
          </a:prstGeom>
          <a:solidFill>
            <a:srgbClr val="3E75C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Ins="182880"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1857 - 2014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3472BE-459E-1D49-AB54-8AE5459BC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Magazine Archives from EBSCO</a:t>
            </a:r>
          </a:p>
        </p:txBody>
      </p:sp>
    </p:spTree>
    <p:extLst>
      <p:ext uri="{BB962C8B-B14F-4D97-AF65-F5344CB8AC3E}">
        <p14:creationId xmlns:p14="http://schemas.microsoft.com/office/powerpoint/2010/main" val="361427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1441EB3-23A1-814C-B4DE-704A32F13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Adding Magazine Archives to Your Collection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763DB23-9FBF-2B45-A142-0EAFADAF86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800"/>
              </a:spcBef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Fill in gaps from missing, lost or damaged issues</a:t>
            </a:r>
          </a:p>
          <a:p>
            <a:pPr>
              <a:spcBef>
                <a:spcPts val="800"/>
              </a:spcBef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Save valuable shelf space</a:t>
            </a:r>
          </a:p>
          <a:p>
            <a:pPr>
              <a:spcBef>
                <a:spcPts val="800"/>
              </a:spcBef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Free up space for study areas, reading nooks and collaborative work spaces</a:t>
            </a:r>
          </a:p>
          <a:p>
            <a:pPr>
              <a:spcBef>
                <a:spcPts val="800"/>
              </a:spcBef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Provide a unique historical perspective for topics throughout the 20</a:t>
            </a:r>
            <a:r>
              <a:rPr lang="en-US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century: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Explore product advertising and its evolution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Trace the history of gender issues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Study how key political events were covered at the time the events occurred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Investigate trends in the changes of attitude toward race and ethnicity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Follow the history of business and the changing economic climate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much more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38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0F1510C-D010-4BFB-9190-CF0449065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3336"/>
            <a:ext cx="10515600" cy="674251"/>
          </a:xfrm>
        </p:spPr>
        <p:txBody>
          <a:bodyPr/>
          <a:lstStyle/>
          <a:p>
            <a:r>
              <a:rPr lang="en-US" dirty="0"/>
              <a:t>Special Pricing for WiLS Customers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50DCC24-0B0E-4E2E-9D8A-67CE34BB45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Choose the option that fits your researchers’ needs. The more magazine archives you purchase, the greater savings you’ll enjoy.</a:t>
            </a:r>
          </a:p>
          <a:p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01D03CC-B3B7-E248-BB12-0339CFA15F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" t="28929" r="2625" b="4714"/>
          <a:stretch/>
        </p:blipFill>
        <p:spPr>
          <a:xfrm>
            <a:off x="320039" y="2380593"/>
            <a:ext cx="11551921" cy="4153629"/>
          </a:xfrm>
          <a:prstGeom prst="rect">
            <a:avLst/>
          </a:prstGeom>
        </p:spPr>
      </p:pic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184A2917-1C19-6B40-A900-459DB2DA4073}"/>
              </a:ext>
            </a:extLst>
          </p:cNvPr>
          <p:cNvSpPr txBox="1">
            <a:spLocks/>
          </p:cNvSpPr>
          <p:nvPr/>
        </p:nvSpPr>
        <p:spPr>
          <a:xfrm>
            <a:off x="730586" y="4575403"/>
            <a:ext cx="2545177" cy="16631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Title 5">
            <a:extLst>
              <a:ext uri="{FF2B5EF4-FFF2-40B4-BE49-F238E27FC236}">
                <a16:creationId xmlns:a16="http://schemas.microsoft.com/office/drawing/2014/main" id="{09E4E3DC-CA7B-7D4D-AA69-A966B5019E50}"/>
              </a:ext>
            </a:extLst>
          </p:cNvPr>
          <p:cNvSpPr txBox="1">
            <a:spLocks/>
          </p:cNvSpPr>
          <p:nvPr/>
        </p:nvSpPr>
        <p:spPr>
          <a:xfrm>
            <a:off x="730586" y="2681997"/>
            <a:ext cx="2545177" cy="66040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6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bg1"/>
                </a:solidFill>
              </a:rPr>
              <a:t>BUY </a:t>
            </a:r>
            <a:r>
              <a:rPr lang="en-US" sz="1600" b="1" dirty="0">
                <a:solidFill>
                  <a:schemeClr val="bg1"/>
                </a:solidFill>
              </a:rPr>
              <a:t>1 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bg1"/>
                </a:solidFill>
              </a:rPr>
              <a:t>magazine archive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620144E8-F0BA-604E-A065-2D92D0042FAF}"/>
              </a:ext>
            </a:extLst>
          </p:cNvPr>
          <p:cNvSpPr txBox="1">
            <a:spLocks/>
          </p:cNvSpPr>
          <p:nvPr/>
        </p:nvSpPr>
        <p:spPr>
          <a:xfrm>
            <a:off x="730586" y="3342397"/>
            <a:ext cx="2545177" cy="12511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receive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35%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off your order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48072015-910C-D24C-8507-B68170159759}"/>
              </a:ext>
            </a:extLst>
          </p:cNvPr>
          <p:cNvSpPr txBox="1">
            <a:spLocks/>
          </p:cNvSpPr>
          <p:nvPr/>
        </p:nvSpPr>
        <p:spPr>
          <a:xfrm>
            <a:off x="3453690" y="4575403"/>
            <a:ext cx="2545177" cy="16631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Title 5">
            <a:extLst>
              <a:ext uri="{FF2B5EF4-FFF2-40B4-BE49-F238E27FC236}">
                <a16:creationId xmlns:a16="http://schemas.microsoft.com/office/drawing/2014/main" id="{A632BE8D-D016-D445-A8DB-CB1D03D08854}"/>
              </a:ext>
            </a:extLst>
          </p:cNvPr>
          <p:cNvSpPr txBox="1">
            <a:spLocks/>
          </p:cNvSpPr>
          <p:nvPr/>
        </p:nvSpPr>
        <p:spPr>
          <a:xfrm>
            <a:off x="3453690" y="2681997"/>
            <a:ext cx="2545177" cy="660400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6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BUY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2 - 3 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magazine archives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06D50AF0-5AD6-9743-8618-FE999F65386B}"/>
              </a:ext>
            </a:extLst>
          </p:cNvPr>
          <p:cNvSpPr txBox="1">
            <a:spLocks/>
          </p:cNvSpPr>
          <p:nvPr/>
        </p:nvSpPr>
        <p:spPr>
          <a:xfrm>
            <a:off x="3453690" y="3342397"/>
            <a:ext cx="2545177" cy="12511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receive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40%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1800" dirty="0">
                <a:solidFill>
                  <a:schemeClr val="tx2"/>
                </a:solidFill>
              </a:rPr>
              <a:t>off your order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7D9AA1CA-295C-FB4D-A112-76C1974F8566}"/>
              </a:ext>
            </a:extLst>
          </p:cNvPr>
          <p:cNvSpPr txBox="1">
            <a:spLocks/>
          </p:cNvSpPr>
          <p:nvPr/>
        </p:nvSpPr>
        <p:spPr>
          <a:xfrm>
            <a:off x="6176794" y="4575403"/>
            <a:ext cx="2545177" cy="16631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Title 5">
            <a:extLst>
              <a:ext uri="{FF2B5EF4-FFF2-40B4-BE49-F238E27FC236}">
                <a16:creationId xmlns:a16="http://schemas.microsoft.com/office/drawing/2014/main" id="{CDCBBF44-7E59-274F-98E9-D2CFFDC445D1}"/>
              </a:ext>
            </a:extLst>
          </p:cNvPr>
          <p:cNvSpPr txBox="1">
            <a:spLocks/>
          </p:cNvSpPr>
          <p:nvPr/>
        </p:nvSpPr>
        <p:spPr>
          <a:xfrm>
            <a:off x="6176794" y="2681997"/>
            <a:ext cx="2545177" cy="660400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6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BUY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4 - 6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bg1"/>
                </a:solidFill>
              </a:rPr>
              <a:t>magazine archives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45F72C13-D8C9-6841-9EF0-07E1DE4F01AF}"/>
              </a:ext>
            </a:extLst>
          </p:cNvPr>
          <p:cNvSpPr txBox="1">
            <a:spLocks/>
          </p:cNvSpPr>
          <p:nvPr/>
        </p:nvSpPr>
        <p:spPr>
          <a:xfrm>
            <a:off x="6176794" y="3342397"/>
            <a:ext cx="2545177" cy="12511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receive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45%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off your order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7A38BE4F-4B57-BF40-996B-ABECEBB02CCA}"/>
              </a:ext>
            </a:extLst>
          </p:cNvPr>
          <p:cNvSpPr txBox="1">
            <a:spLocks/>
          </p:cNvSpPr>
          <p:nvPr/>
        </p:nvSpPr>
        <p:spPr>
          <a:xfrm>
            <a:off x="8899898" y="4575403"/>
            <a:ext cx="2545177" cy="16631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Title 5">
            <a:extLst>
              <a:ext uri="{FF2B5EF4-FFF2-40B4-BE49-F238E27FC236}">
                <a16:creationId xmlns:a16="http://schemas.microsoft.com/office/drawing/2014/main" id="{B5982251-A72A-1947-97D7-560D52F1CA14}"/>
              </a:ext>
            </a:extLst>
          </p:cNvPr>
          <p:cNvSpPr txBox="1">
            <a:spLocks/>
          </p:cNvSpPr>
          <p:nvPr/>
        </p:nvSpPr>
        <p:spPr>
          <a:xfrm>
            <a:off x="8899898" y="2681997"/>
            <a:ext cx="2545177" cy="660400"/>
          </a:xfrm>
          <a:prstGeom prst="rect">
            <a:avLst/>
          </a:prstGeom>
          <a:solidFill>
            <a:schemeClr val="accent5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6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BUY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7+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bg1"/>
                </a:solidFill>
              </a:rPr>
              <a:t>magazine archives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B599C96E-BA9F-7C4D-B687-6CF7784BC66A}"/>
              </a:ext>
            </a:extLst>
          </p:cNvPr>
          <p:cNvSpPr txBox="1">
            <a:spLocks/>
          </p:cNvSpPr>
          <p:nvPr/>
        </p:nvSpPr>
        <p:spPr>
          <a:xfrm>
            <a:off x="8899898" y="3342397"/>
            <a:ext cx="2545177" cy="12511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receive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50%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off your order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8367689E-3E8B-4F9C-A949-AB60FD2D61BD}"/>
              </a:ext>
            </a:extLst>
          </p:cNvPr>
          <p:cNvSpPr txBox="1">
            <a:spLocks/>
          </p:cNvSpPr>
          <p:nvPr/>
        </p:nvSpPr>
        <p:spPr>
          <a:xfrm>
            <a:off x="730586" y="4966138"/>
            <a:ext cx="10714489" cy="14405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Additional savings</a:t>
            </a:r>
            <a:r>
              <a:rPr lang="en-US" altLang="en-US" sz="1800" dirty="0">
                <a:latin typeface="Arial" panose="020B0604020202020204" pitchFamily="34" charset="0"/>
                <a:ea typeface="Calibri" panose="020F0502020204030204" pitchFamily="34" charset="0"/>
              </a:rPr>
              <a:t>: </a:t>
            </a:r>
            <a:r>
              <a:rPr lang="en-US" altLang="en-US" sz="1600" dirty="0">
                <a:latin typeface="Arial" panose="020B0604020202020204" pitchFamily="34" charset="0"/>
                <a:ea typeface="Calibri" panose="020F0502020204030204" pitchFamily="34" charset="0"/>
              </a:rPr>
              <a:t>If an individual institution has purchased any of EBSCO’s magazine archives in previous years, that will count toward the pricing discount for new purchases this year. For example, if </a:t>
            </a:r>
            <a:r>
              <a:rPr lang="en-US" altLang="en-US" sz="1600">
                <a:latin typeface="Arial" panose="020B0604020202020204" pitchFamily="34" charset="0"/>
                <a:ea typeface="Calibri" panose="020F0502020204030204" pitchFamily="34" charset="0"/>
              </a:rPr>
              <a:t>(college A) purchased </a:t>
            </a:r>
            <a:r>
              <a:rPr lang="en-US" altLang="en-US" sz="1600" dirty="0">
                <a:latin typeface="Arial" panose="020B0604020202020204" pitchFamily="34" charset="0"/>
                <a:ea typeface="Calibri" panose="020F0502020204030204" pitchFamily="34" charset="0"/>
              </a:rPr>
              <a:t>4 magazine archives last year</a:t>
            </a:r>
            <a:r>
              <a:rPr lang="en-US" altLang="en-US" sz="1600">
                <a:latin typeface="Arial" panose="020B0604020202020204" pitchFamily="34" charset="0"/>
                <a:ea typeface="Calibri" panose="020F0502020204030204" pitchFamily="34" charset="0"/>
              </a:rPr>
              <a:t>, they </a:t>
            </a:r>
            <a:r>
              <a:rPr lang="en-US" altLang="en-US" sz="1600" dirty="0">
                <a:latin typeface="Arial" panose="020B0604020202020204" pitchFamily="34" charset="0"/>
                <a:ea typeface="Calibri" panose="020F0502020204030204" pitchFamily="34" charset="0"/>
              </a:rPr>
              <a:t>would enjoy a 45% discount on new titles this year, even for just one new magazine archive. </a:t>
            </a:r>
            <a:endParaRPr lang="en-US" altLang="en-US" sz="1600" i="1" dirty="0"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9F093-99A2-414D-A68B-FA3D9CB10BDE}"/>
              </a:ext>
            </a:extLst>
          </p:cNvPr>
          <p:cNvSpPr/>
          <p:nvPr/>
        </p:nvSpPr>
        <p:spPr>
          <a:xfrm>
            <a:off x="1597435" y="6079302"/>
            <a:ext cx="89807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200" i="1" dirty="0">
                <a:latin typeface="Arial" panose="020B0604020202020204" pitchFamily="34" charset="0"/>
                <a:ea typeface="Calibri" panose="020F0502020204030204" pitchFamily="34" charset="0"/>
              </a:rPr>
              <a:t>There will be an annual access fee equal to 2% of the purchase price of the archive.  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1242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EBSCO General - Body">
  <a:themeElements>
    <a:clrScheme name="EBSCO General Color Palette">
      <a:dk1>
        <a:sysClr val="windowText" lastClr="000000"/>
      </a:dk1>
      <a:lt1>
        <a:sysClr val="window" lastClr="FFFFFF"/>
      </a:lt1>
      <a:dk2>
        <a:srgbClr val="454545"/>
      </a:dk2>
      <a:lt2>
        <a:srgbClr val="E7E6E6"/>
      </a:lt2>
      <a:accent1>
        <a:srgbClr val="002F56"/>
      </a:accent1>
      <a:accent2>
        <a:srgbClr val="3E75CF"/>
      </a:accent2>
      <a:accent3>
        <a:srgbClr val="2F9A41"/>
      </a:accent3>
      <a:accent4>
        <a:srgbClr val="DF5B57"/>
      </a:accent4>
      <a:accent5>
        <a:srgbClr val="FCB83E"/>
      </a:accent5>
      <a:accent6>
        <a:srgbClr val="8A8A8A"/>
      </a:accent6>
      <a:hlink>
        <a:srgbClr val="0563C1"/>
      </a:hlink>
      <a:folHlink>
        <a:srgbClr val="954F72"/>
      </a:folHlink>
    </a:clrScheme>
    <a:fontScheme name="EBSCO Gener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50000">
              <a:srgbClr val="10387A"/>
            </a:gs>
            <a:gs pos="50000">
              <a:schemeClr val="accent1"/>
            </a:gs>
          </a:gsLst>
          <a:lin ang="14100000" scaled="0"/>
        </a:gradFill>
        <a:ln>
          <a:noFill/>
        </a:ln>
      </a:spPr>
      <a:bodyPr rtlCol="0" anchor="ctr"/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accent6"/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BSCO 2015 Theme v2" id="{2975043A-C95F-4D9D-8966-BD2F9103FC35}" vid="{A25642F3-7D27-431F-B3B7-742F97631E52}"/>
    </a:ext>
  </a:extLst>
</a:theme>
</file>

<file path=ppt/theme/theme2.xml><?xml version="1.0" encoding="utf-8"?>
<a:theme xmlns:a="http://schemas.openxmlformats.org/drawingml/2006/main" name="2_EBSCO General - Body">
  <a:themeElements>
    <a:clrScheme name="EBSCO General">
      <a:dk1>
        <a:sysClr val="windowText" lastClr="000000"/>
      </a:dk1>
      <a:lt1>
        <a:sysClr val="window" lastClr="FFFFFF"/>
      </a:lt1>
      <a:dk2>
        <a:srgbClr val="454545"/>
      </a:dk2>
      <a:lt2>
        <a:srgbClr val="E7E6E6"/>
      </a:lt2>
      <a:accent1>
        <a:srgbClr val="002F56"/>
      </a:accent1>
      <a:accent2>
        <a:srgbClr val="3E75CF"/>
      </a:accent2>
      <a:accent3>
        <a:srgbClr val="2F9A41"/>
      </a:accent3>
      <a:accent4>
        <a:srgbClr val="DF5B57"/>
      </a:accent4>
      <a:accent5>
        <a:srgbClr val="FCB83E"/>
      </a:accent5>
      <a:accent6>
        <a:srgbClr val="8A8A8A"/>
      </a:accent6>
      <a:hlink>
        <a:srgbClr val="0563C1"/>
      </a:hlink>
      <a:folHlink>
        <a:srgbClr val="954F72"/>
      </a:folHlink>
    </a:clrScheme>
    <a:fontScheme name="EBSCO Gener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50000">
              <a:srgbClr val="10387A"/>
            </a:gs>
            <a:gs pos="50000">
              <a:schemeClr val="accent1"/>
            </a:gs>
          </a:gsLst>
          <a:lin ang="14100000" scaled="0"/>
        </a:gradFill>
        <a:ln>
          <a:noFill/>
        </a:ln>
      </a:spPr>
      <a:bodyPr rtlCol="0" anchor="ctr"/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bg1">
              <a:lumMod val="50000"/>
            </a:schemeClr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BSCO 2015 Theme v2" id="{2975043A-C95F-4D9D-8966-BD2F9103FC35}" vid="{A25642F3-7D27-431F-B3B7-742F97631E5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260</Words>
  <Application>Microsoft Office PowerPoint</Application>
  <PresentationFormat>Widescreen</PresentationFormat>
  <Paragraphs>46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1_EBSCO General - Body</vt:lpstr>
      <vt:lpstr>2_EBSCO General - Body</vt:lpstr>
      <vt:lpstr>Magazine  Archives</vt:lpstr>
      <vt:lpstr>Magazine Archives from EBSCO</vt:lpstr>
      <vt:lpstr>Magazine Archives from EBSCO</vt:lpstr>
      <vt:lpstr>Benefits of Adding Magazine Archives to Your Collection</vt:lpstr>
      <vt:lpstr>Special Pricing for WiLS Customers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 Quinn</dc:creator>
  <cp:lastModifiedBy>Jaye Hess</cp:lastModifiedBy>
  <cp:revision>22</cp:revision>
  <dcterms:created xsi:type="dcterms:W3CDTF">2018-10-22T19:50:48Z</dcterms:created>
  <dcterms:modified xsi:type="dcterms:W3CDTF">2018-11-27T13:48:22Z</dcterms:modified>
</cp:coreProperties>
</file>