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2"/>
  </p:notesMasterIdLst>
  <p:sldIdLst>
    <p:sldId id="271" r:id="rId5"/>
    <p:sldId id="262" r:id="rId6"/>
    <p:sldId id="257" r:id="rId7"/>
    <p:sldId id="260" r:id="rId8"/>
    <p:sldId id="263" r:id="rId9"/>
    <p:sldId id="264" r:id="rId10"/>
    <p:sldId id="265" r:id="rId11"/>
    <p:sldId id="268" r:id="rId12"/>
    <p:sldId id="278" r:id="rId13"/>
    <p:sldId id="269" r:id="rId14"/>
    <p:sldId id="273" r:id="rId15"/>
    <p:sldId id="275" r:id="rId16"/>
    <p:sldId id="274" r:id="rId17"/>
    <p:sldId id="276" r:id="rId18"/>
    <p:sldId id="277" r:id="rId19"/>
    <p:sldId id="259" r:id="rId20"/>
    <p:sldId id="261"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Franklin Gothic Book" panose="020B0503020102020204" pitchFamily="34" charset="0"/>
      <p:regular r:id="rId29"/>
      <p:italic r:id="rId30"/>
    </p:embeddedFont>
    <p:embeddedFont>
      <p:font typeface="Franklin Gothic Medium" panose="020B0603020102020204" pitchFamily="34" charset="0"/>
      <p:regular r:id="rId31"/>
      <p:italic r:id="rId32"/>
    </p:embeddedFont>
    <p:embeddedFont>
      <p:font typeface="Source Sans Pro" panose="020B050303040302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572E"/>
    <a:srgbClr val="FF2121"/>
    <a:srgbClr val="2445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7920" autoAdjust="0"/>
  </p:normalViewPr>
  <p:slideViewPr>
    <p:cSldViewPr snapToGrid="0">
      <p:cViewPr>
        <p:scale>
          <a:sx n="74" d="100"/>
          <a:sy n="74" d="100"/>
        </p:scale>
        <p:origin x="816" y="352"/>
      </p:cViewPr>
      <p:guideLst/>
    </p:cSldViewPr>
  </p:slideViewPr>
  <p:notesTextViewPr>
    <p:cViewPr>
      <p:scale>
        <a:sx n="150" d="100"/>
        <a:sy n="1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hyperlink" Target="https://about.muse.jhu.edu/news/latin-american-expansion" TargetMode="External"/><Relationship Id="rId2" Type="http://schemas.openxmlformats.org/officeDocument/2006/relationships/hyperlink" Target="https://about.muse.jhu.edu/librarians/journals-premium-plus/" TargetMode="External"/><Relationship Id="rId1" Type="http://schemas.openxmlformats.org/officeDocument/2006/relationships/hyperlink" Target="https://about.muse.jhu.edu/muse/s2o/"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about.muse.jhu.edu/news/latin-american-expansion" TargetMode="External"/><Relationship Id="rId2" Type="http://schemas.openxmlformats.org/officeDocument/2006/relationships/hyperlink" Target="https://about.muse.jhu.edu/librarians/journals-premium-plus/" TargetMode="External"/><Relationship Id="rId1" Type="http://schemas.openxmlformats.org/officeDocument/2006/relationships/hyperlink" Target="https://about.muse.jhu.edu/muse/s2o/"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B5D245-DF9C-4C4D-A9E2-99F86BFEA1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4F099D6-5082-4F50-8F32-A2A11DFEE19D}">
      <dgm:prSet/>
      <dgm:spPr/>
      <dgm:t>
        <a:bodyPr/>
        <a:lstStyle/>
        <a:p>
          <a:r>
            <a:rPr lang="en-US" dirty="0">
              <a:solidFill>
                <a:schemeClr val="accent4"/>
              </a:solidFill>
              <a:hlinkClick xmlns:r="http://schemas.openxmlformats.org/officeDocument/2006/relationships" r:id="rId1">
                <a:extLst>
                  <a:ext uri="{A12FA001-AC4F-418D-AE19-62706E023703}">
                    <ahyp:hlinkClr xmlns:ahyp="http://schemas.microsoft.com/office/drawing/2018/hyperlinkcolor" val="tx"/>
                  </a:ext>
                </a:extLst>
              </a:hlinkClick>
            </a:rPr>
            <a:t>Subscribe to Open (S2O)</a:t>
          </a:r>
          <a:endParaRPr lang="en-US" dirty="0">
            <a:solidFill>
              <a:schemeClr val="accent4"/>
            </a:solidFill>
          </a:endParaRPr>
        </a:p>
      </dgm:t>
    </dgm:pt>
    <dgm:pt modelId="{612BACB5-8656-458F-82E9-35B90DE49AEB}" type="parTrans" cxnId="{8F876D02-C4B9-427C-90FC-3C0508195259}">
      <dgm:prSet/>
      <dgm:spPr/>
      <dgm:t>
        <a:bodyPr/>
        <a:lstStyle/>
        <a:p>
          <a:endParaRPr lang="en-US"/>
        </a:p>
      </dgm:t>
    </dgm:pt>
    <dgm:pt modelId="{15FD6505-559F-49D8-B170-9E92FC64EDFC}" type="sibTrans" cxnId="{8F876D02-C4B9-427C-90FC-3C0508195259}">
      <dgm:prSet/>
      <dgm:spPr/>
      <dgm:t>
        <a:bodyPr/>
        <a:lstStyle/>
        <a:p>
          <a:endParaRPr lang="en-US"/>
        </a:p>
      </dgm:t>
    </dgm:pt>
    <dgm:pt modelId="{E15755EF-5C66-414F-B216-C0B0609D8AE3}">
      <dgm:prSet/>
      <dgm:spPr/>
      <dgm:t>
        <a:bodyPr/>
        <a:lstStyle/>
        <a:p>
          <a:r>
            <a:rPr lang="en-US" b="0" i="0" dirty="0">
              <a:solidFill>
                <a:schemeClr val="accent4"/>
              </a:solidFill>
              <a:hlinkClick xmlns:r="http://schemas.openxmlformats.org/officeDocument/2006/relationships" r:id="rId2">
                <a:extLst>
                  <a:ext uri="{A12FA001-AC4F-418D-AE19-62706E023703}">
                    <ahyp:hlinkClr xmlns:ahyp="http://schemas.microsoft.com/office/drawing/2018/hyperlinkcolor" val="tx"/>
                  </a:ext>
                </a:extLst>
              </a:hlinkClick>
            </a:rPr>
            <a:t>PLUS+ Journals Package</a:t>
          </a:r>
          <a:endParaRPr lang="en-US" dirty="0">
            <a:solidFill>
              <a:schemeClr val="accent4"/>
            </a:solidFill>
          </a:endParaRPr>
        </a:p>
      </dgm:t>
    </dgm:pt>
    <dgm:pt modelId="{491CB995-E6F7-4EF5-8AF2-681371321821}" type="parTrans" cxnId="{A043BBAE-4DF4-4C1F-AAB1-6A99CBE246AF}">
      <dgm:prSet/>
      <dgm:spPr/>
      <dgm:t>
        <a:bodyPr/>
        <a:lstStyle/>
        <a:p>
          <a:endParaRPr lang="en-US"/>
        </a:p>
      </dgm:t>
    </dgm:pt>
    <dgm:pt modelId="{36ED851B-35C0-413C-B1C3-56DE74DD24D9}" type="sibTrans" cxnId="{A043BBAE-4DF4-4C1F-AAB1-6A99CBE246AF}">
      <dgm:prSet/>
      <dgm:spPr/>
      <dgm:t>
        <a:bodyPr/>
        <a:lstStyle/>
        <a:p>
          <a:endParaRPr lang="en-US"/>
        </a:p>
      </dgm:t>
    </dgm:pt>
    <dgm:pt modelId="{C6EA5BF2-F60C-4AE9-9E1C-E598B03E2C86}">
      <dgm:prSet/>
      <dgm:spPr/>
      <dgm:t>
        <a:bodyPr/>
        <a:lstStyle/>
        <a:p>
          <a:r>
            <a:rPr lang="en-US" dirty="0">
              <a:solidFill>
                <a:schemeClr val="accent4"/>
              </a:solidFill>
              <a:hlinkClick xmlns:r="http://schemas.openxmlformats.org/officeDocument/2006/relationships" r:id="rId3">
                <a:extLst>
                  <a:ext uri="{A12FA001-AC4F-418D-AE19-62706E023703}">
                    <ahyp:hlinkClr xmlns:ahyp="http://schemas.microsoft.com/office/drawing/2018/hyperlinkcolor" val="tx"/>
                  </a:ext>
                </a:extLst>
              </a:hlinkClick>
            </a:rPr>
            <a:t>Latin</a:t>
          </a:r>
          <a:r>
            <a:rPr lang="en-US" baseline="0" dirty="0">
              <a:solidFill>
                <a:schemeClr val="accent4"/>
              </a:solidFill>
              <a:hlinkClick xmlns:r="http://schemas.openxmlformats.org/officeDocument/2006/relationships" r:id="rId3">
                <a:extLst>
                  <a:ext uri="{A12FA001-AC4F-418D-AE19-62706E023703}">
                    <ahyp:hlinkClr xmlns:ahyp="http://schemas.microsoft.com/office/drawing/2018/hyperlinkcolor" val="tx"/>
                  </a:ext>
                </a:extLst>
              </a:hlinkClick>
            </a:rPr>
            <a:t> American Books</a:t>
          </a:r>
          <a:endParaRPr lang="en-US" dirty="0">
            <a:solidFill>
              <a:schemeClr val="accent4"/>
            </a:solidFill>
          </a:endParaRPr>
        </a:p>
      </dgm:t>
    </dgm:pt>
    <dgm:pt modelId="{41F4CFD5-1FD2-4D62-A759-6CB1FA347914}" type="parTrans" cxnId="{3E374CC2-8CB6-47FB-A229-CEC821EDD921}">
      <dgm:prSet/>
      <dgm:spPr/>
      <dgm:t>
        <a:bodyPr/>
        <a:lstStyle/>
        <a:p>
          <a:endParaRPr lang="en-US"/>
        </a:p>
      </dgm:t>
    </dgm:pt>
    <dgm:pt modelId="{8C00F499-CFBE-46F7-ADCD-2E86FCDB9330}" type="sibTrans" cxnId="{3E374CC2-8CB6-47FB-A229-CEC821EDD921}">
      <dgm:prSet/>
      <dgm:spPr/>
      <dgm:t>
        <a:bodyPr/>
        <a:lstStyle/>
        <a:p>
          <a:endParaRPr lang="en-US"/>
        </a:p>
      </dgm:t>
    </dgm:pt>
    <dgm:pt modelId="{94589A44-64AD-4217-81D2-8AFF896E75CD}" type="pres">
      <dgm:prSet presAssocID="{3BB5D245-DF9C-4C4D-A9E2-99F86BFEA129}" presName="linear" presStyleCnt="0">
        <dgm:presLayoutVars>
          <dgm:animLvl val="lvl"/>
          <dgm:resizeHandles val="exact"/>
        </dgm:presLayoutVars>
      </dgm:prSet>
      <dgm:spPr/>
    </dgm:pt>
    <dgm:pt modelId="{2035DBB8-769B-44F5-9065-64EE8014FBEF}" type="pres">
      <dgm:prSet presAssocID="{D4F099D6-5082-4F50-8F32-A2A11DFEE19D}" presName="parentText" presStyleLbl="node1" presStyleIdx="0" presStyleCnt="3">
        <dgm:presLayoutVars>
          <dgm:chMax val="0"/>
          <dgm:bulletEnabled val="1"/>
        </dgm:presLayoutVars>
      </dgm:prSet>
      <dgm:spPr/>
    </dgm:pt>
    <dgm:pt modelId="{AF9D9CF7-6A81-4174-8DA2-B650F0C1043B}" type="pres">
      <dgm:prSet presAssocID="{15FD6505-559F-49D8-B170-9E92FC64EDFC}" presName="spacer" presStyleCnt="0"/>
      <dgm:spPr/>
    </dgm:pt>
    <dgm:pt modelId="{FA62A73A-ED58-41CA-8AB7-3323D707B3F0}" type="pres">
      <dgm:prSet presAssocID="{E15755EF-5C66-414F-B216-C0B0609D8AE3}" presName="parentText" presStyleLbl="node1" presStyleIdx="1" presStyleCnt="3" custLinFactNeighborX="-6474" custLinFactNeighborY="22890">
        <dgm:presLayoutVars>
          <dgm:chMax val="0"/>
          <dgm:bulletEnabled val="1"/>
        </dgm:presLayoutVars>
      </dgm:prSet>
      <dgm:spPr/>
    </dgm:pt>
    <dgm:pt modelId="{BDB7C69D-2205-4B67-89E8-EE83B3D11136}" type="pres">
      <dgm:prSet presAssocID="{36ED851B-35C0-413C-B1C3-56DE74DD24D9}" presName="spacer" presStyleCnt="0"/>
      <dgm:spPr/>
    </dgm:pt>
    <dgm:pt modelId="{0D64F4B0-5A40-49A2-814D-EC1C72B51D5E}" type="pres">
      <dgm:prSet presAssocID="{C6EA5BF2-F60C-4AE9-9E1C-E598B03E2C86}" presName="parentText" presStyleLbl="node1" presStyleIdx="2" presStyleCnt="3">
        <dgm:presLayoutVars>
          <dgm:chMax val="0"/>
          <dgm:bulletEnabled val="1"/>
        </dgm:presLayoutVars>
      </dgm:prSet>
      <dgm:spPr/>
    </dgm:pt>
  </dgm:ptLst>
  <dgm:cxnLst>
    <dgm:cxn modelId="{8F876D02-C4B9-427C-90FC-3C0508195259}" srcId="{3BB5D245-DF9C-4C4D-A9E2-99F86BFEA129}" destId="{D4F099D6-5082-4F50-8F32-A2A11DFEE19D}" srcOrd="0" destOrd="0" parTransId="{612BACB5-8656-458F-82E9-35B90DE49AEB}" sibTransId="{15FD6505-559F-49D8-B170-9E92FC64EDFC}"/>
    <dgm:cxn modelId="{8419DC0B-1B6D-41B4-B4F9-9059670353F9}" type="presOf" srcId="{D4F099D6-5082-4F50-8F32-A2A11DFEE19D}" destId="{2035DBB8-769B-44F5-9065-64EE8014FBEF}" srcOrd="0" destOrd="0" presId="urn:microsoft.com/office/officeart/2005/8/layout/vList2"/>
    <dgm:cxn modelId="{E84AF53F-429E-46CE-8DE3-92434C65C41D}" type="presOf" srcId="{E15755EF-5C66-414F-B216-C0B0609D8AE3}" destId="{FA62A73A-ED58-41CA-8AB7-3323D707B3F0}" srcOrd="0" destOrd="0" presId="urn:microsoft.com/office/officeart/2005/8/layout/vList2"/>
    <dgm:cxn modelId="{80F565A3-B11D-4060-BD12-3569F0A32093}" type="presOf" srcId="{C6EA5BF2-F60C-4AE9-9E1C-E598B03E2C86}" destId="{0D64F4B0-5A40-49A2-814D-EC1C72B51D5E}" srcOrd="0" destOrd="0" presId="urn:microsoft.com/office/officeart/2005/8/layout/vList2"/>
    <dgm:cxn modelId="{A043BBAE-4DF4-4C1F-AAB1-6A99CBE246AF}" srcId="{3BB5D245-DF9C-4C4D-A9E2-99F86BFEA129}" destId="{E15755EF-5C66-414F-B216-C0B0609D8AE3}" srcOrd="1" destOrd="0" parTransId="{491CB995-E6F7-4EF5-8AF2-681371321821}" sibTransId="{36ED851B-35C0-413C-B1C3-56DE74DD24D9}"/>
    <dgm:cxn modelId="{3E374CC2-8CB6-47FB-A229-CEC821EDD921}" srcId="{3BB5D245-DF9C-4C4D-A9E2-99F86BFEA129}" destId="{C6EA5BF2-F60C-4AE9-9E1C-E598B03E2C86}" srcOrd="2" destOrd="0" parTransId="{41F4CFD5-1FD2-4D62-A759-6CB1FA347914}" sibTransId="{8C00F499-CFBE-46F7-ADCD-2E86FCDB9330}"/>
    <dgm:cxn modelId="{C6008EC4-7D10-4CBD-8077-8DAF0B499E0B}" type="presOf" srcId="{3BB5D245-DF9C-4C4D-A9E2-99F86BFEA129}" destId="{94589A44-64AD-4217-81D2-8AFF896E75CD}" srcOrd="0" destOrd="0" presId="urn:microsoft.com/office/officeart/2005/8/layout/vList2"/>
    <dgm:cxn modelId="{8CE39203-0BB7-47C3-BD48-A7AB3776DECF}" type="presParOf" srcId="{94589A44-64AD-4217-81D2-8AFF896E75CD}" destId="{2035DBB8-769B-44F5-9065-64EE8014FBEF}" srcOrd="0" destOrd="0" presId="urn:microsoft.com/office/officeart/2005/8/layout/vList2"/>
    <dgm:cxn modelId="{A88C786B-BA79-47A5-A848-6C0501A1013D}" type="presParOf" srcId="{94589A44-64AD-4217-81D2-8AFF896E75CD}" destId="{AF9D9CF7-6A81-4174-8DA2-B650F0C1043B}" srcOrd="1" destOrd="0" presId="urn:microsoft.com/office/officeart/2005/8/layout/vList2"/>
    <dgm:cxn modelId="{EAFB50D8-D777-4F6B-A6D6-420DA2F3F3BA}" type="presParOf" srcId="{94589A44-64AD-4217-81D2-8AFF896E75CD}" destId="{FA62A73A-ED58-41CA-8AB7-3323D707B3F0}" srcOrd="2" destOrd="0" presId="urn:microsoft.com/office/officeart/2005/8/layout/vList2"/>
    <dgm:cxn modelId="{E534A4A4-2567-4D49-98AD-B938611C63B6}" type="presParOf" srcId="{94589A44-64AD-4217-81D2-8AFF896E75CD}" destId="{BDB7C69D-2205-4B67-89E8-EE83B3D11136}" srcOrd="3" destOrd="0" presId="urn:microsoft.com/office/officeart/2005/8/layout/vList2"/>
    <dgm:cxn modelId="{F5EC9E66-BDFE-4B54-BE82-4C4EDF9C710C}" type="presParOf" srcId="{94589A44-64AD-4217-81D2-8AFF896E75CD}" destId="{0D64F4B0-5A40-49A2-814D-EC1C72B51D5E}" srcOrd="4"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5DBB8-769B-44F5-9065-64EE8014FBEF}">
      <dsp:nvSpPr>
        <dsp:cNvPr id="0" name=""/>
        <dsp:cNvSpPr/>
      </dsp:nvSpPr>
      <dsp:spPr>
        <a:xfrm>
          <a:off x="0" y="13656"/>
          <a:ext cx="6702640" cy="11272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solidFill>
                <a:schemeClr val="accent4"/>
              </a:solidFill>
              <a:hlinkClick xmlns:r="http://schemas.openxmlformats.org/officeDocument/2006/relationships" r:id="rId1">
                <a:extLst>
                  <a:ext uri="{A12FA001-AC4F-418D-AE19-62706E023703}">
                    <ahyp:hlinkClr xmlns:ahyp="http://schemas.microsoft.com/office/drawing/2018/hyperlinkcolor" val="tx"/>
                  </a:ext>
                </a:extLst>
              </a:hlinkClick>
            </a:rPr>
            <a:t>Subscribe to Open (S2O)</a:t>
          </a:r>
          <a:endParaRPr lang="en-US" sz="4700" kern="1200" dirty="0">
            <a:solidFill>
              <a:schemeClr val="accent4"/>
            </a:solidFill>
          </a:endParaRPr>
        </a:p>
      </dsp:txBody>
      <dsp:txXfrm>
        <a:off x="55030" y="68686"/>
        <a:ext cx="6592580" cy="1017235"/>
      </dsp:txXfrm>
    </dsp:sp>
    <dsp:sp modelId="{FA62A73A-ED58-41CA-8AB7-3323D707B3F0}">
      <dsp:nvSpPr>
        <dsp:cNvPr id="0" name=""/>
        <dsp:cNvSpPr/>
      </dsp:nvSpPr>
      <dsp:spPr>
        <a:xfrm>
          <a:off x="0" y="1307295"/>
          <a:ext cx="6702640" cy="11272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b="0" i="0" kern="1200" dirty="0">
              <a:solidFill>
                <a:schemeClr val="accent4"/>
              </a:solidFill>
              <a:hlinkClick xmlns:r="http://schemas.openxmlformats.org/officeDocument/2006/relationships" r:id="rId2">
                <a:extLst>
                  <a:ext uri="{A12FA001-AC4F-418D-AE19-62706E023703}">
                    <ahyp:hlinkClr xmlns:ahyp="http://schemas.microsoft.com/office/drawing/2018/hyperlinkcolor" val="tx"/>
                  </a:ext>
                </a:extLst>
              </a:hlinkClick>
            </a:rPr>
            <a:t>PLUS+ Journals Package</a:t>
          </a:r>
          <a:endParaRPr lang="en-US" sz="4700" kern="1200" dirty="0">
            <a:solidFill>
              <a:schemeClr val="accent4"/>
            </a:solidFill>
          </a:endParaRPr>
        </a:p>
      </dsp:txBody>
      <dsp:txXfrm>
        <a:off x="55030" y="1362325"/>
        <a:ext cx="6592580" cy="1017235"/>
      </dsp:txXfrm>
    </dsp:sp>
    <dsp:sp modelId="{0D64F4B0-5A40-49A2-814D-EC1C72B51D5E}">
      <dsp:nvSpPr>
        <dsp:cNvPr id="0" name=""/>
        <dsp:cNvSpPr/>
      </dsp:nvSpPr>
      <dsp:spPr>
        <a:xfrm>
          <a:off x="0" y="2538966"/>
          <a:ext cx="6702640" cy="11272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solidFill>
                <a:schemeClr val="accent4"/>
              </a:solidFill>
              <a:hlinkClick xmlns:r="http://schemas.openxmlformats.org/officeDocument/2006/relationships" r:id="rId3">
                <a:extLst>
                  <a:ext uri="{A12FA001-AC4F-418D-AE19-62706E023703}">
                    <ahyp:hlinkClr xmlns:ahyp="http://schemas.microsoft.com/office/drawing/2018/hyperlinkcolor" val="tx"/>
                  </a:ext>
                </a:extLst>
              </a:hlinkClick>
            </a:rPr>
            <a:t>Latin</a:t>
          </a:r>
          <a:r>
            <a:rPr lang="en-US" sz="4700" kern="1200" baseline="0" dirty="0">
              <a:solidFill>
                <a:schemeClr val="accent4"/>
              </a:solidFill>
              <a:hlinkClick xmlns:r="http://schemas.openxmlformats.org/officeDocument/2006/relationships" r:id="rId3">
                <a:extLst>
                  <a:ext uri="{A12FA001-AC4F-418D-AE19-62706E023703}">
                    <ahyp:hlinkClr xmlns:ahyp="http://schemas.microsoft.com/office/drawing/2018/hyperlinkcolor" val="tx"/>
                  </a:ext>
                </a:extLst>
              </a:hlinkClick>
            </a:rPr>
            <a:t> American Books</a:t>
          </a:r>
          <a:endParaRPr lang="en-US" sz="4700" kern="1200" dirty="0">
            <a:solidFill>
              <a:schemeClr val="accent4"/>
            </a:solidFill>
          </a:endParaRPr>
        </a:p>
      </dsp:txBody>
      <dsp:txXfrm>
        <a:off x="55030" y="2593996"/>
        <a:ext cx="6592580" cy="101723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1D0753-24E7-43C5-98AE-557565DF8D65}" type="datetimeFigureOut">
              <a:rPr lang="en-US" smtClean="0"/>
              <a:t>12/11/23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3FBFD3-31E9-4147-A57A-1043CF2CBBAE}" type="slidenum">
              <a:rPr lang="en-US" smtClean="0"/>
              <a:t>‹#›</a:t>
            </a:fld>
            <a:endParaRPr lang="en-US"/>
          </a:p>
        </p:txBody>
      </p:sp>
    </p:spTree>
    <p:extLst>
      <p:ext uri="{BB962C8B-B14F-4D97-AF65-F5344CB8AC3E}">
        <p14:creationId xmlns:p14="http://schemas.microsoft.com/office/powerpoint/2010/main" val="559972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83FBFD3-31E9-4147-A57A-1043CF2CBBAE}" type="slidenum">
              <a:rPr lang="en-US" smtClean="0"/>
              <a:t>1</a:t>
            </a:fld>
            <a:endParaRPr lang="en-US"/>
          </a:p>
        </p:txBody>
      </p:sp>
    </p:spTree>
    <p:extLst>
      <p:ext uri="{BB962C8B-B14F-4D97-AF65-F5344CB8AC3E}">
        <p14:creationId xmlns:p14="http://schemas.microsoft.com/office/powerpoint/2010/main" val="238398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I close today, I feel like I would be remiss if I did not also mention that MUSE has a lot of open access books! Some 5000 of them, in fact, from nearly 100 publishers, including many of the same university presses and scholarly societies from whom we also have journals and books for sale. We encourage libraries to download our free MARC records and turn on our Open Access Books collection in your discovery layers to help readers and researchers find their way to this wealth of freely-available scholarship.</a:t>
            </a:r>
          </a:p>
        </p:txBody>
      </p:sp>
      <p:sp>
        <p:nvSpPr>
          <p:cNvPr id="4" name="Slide Number Placeholder 3"/>
          <p:cNvSpPr>
            <a:spLocks noGrp="1"/>
          </p:cNvSpPr>
          <p:nvPr>
            <p:ph type="sldNum" sz="quarter" idx="5"/>
          </p:nvPr>
        </p:nvSpPr>
        <p:spPr/>
        <p:txBody>
          <a:bodyPr/>
          <a:lstStyle/>
          <a:p>
            <a:fld id="{F83FBFD3-31E9-4147-A57A-1043CF2CBBAE}" type="slidenum">
              <a:rPr lang="en-US" smtClean="0"/>
              <a:t>10</a:t>
            </a:fld>
            <a:endParaRPr lang="en-US"/>
          </a:p>
        </p:txBody>
      </p:sp>
    </p:spTree>
    <p:extLst>
      <p:ext uri="{BB962C8B-B14F-4D97-AF65-F5344CB8AC3E}">
        <p14:creationId xmlns:p14="http://schemas.microsoft.com/office/powerpoint/2010/main" val="1871019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FBFD3-31E9-4147-A57A-1043CF2CBBAE}" type="slidenum">
              <a:rPr lang="en-US" smtClean="0"/>
              <a:t>12</a:t>
            </a:fld>
            <a:endParaRPr lang="en-US"/>
          </a:p>
        </p:txBody>
      </p:sp>
    </p:spTree>
    <p:extLst>
      <p:ext uri="{BB962C8B-B14F-4D97-AF65-F5344CB8AC3E}">
        <p14:creationId xmlns:p14="http://schemas.microsoft.com/office/powerpoint/2010/main" val="2409928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95EE2B-4C3E-460C-952B-D9F643B25FA2}" type="slidenum">
              <a:rPr lang="en-US" smtClean="0"/>
              <a:t>13</a:t>
            </a:fld>
            <a:endParaRPr lang="en-US"/>
          </a:p>
        </p:txBody>
      </p:sp>
    </p:spTree>
    <p:extLst>
      <p:ext uri="{BB962C8B-B14F-4D97-AF65-F5344CB8AC3E}">
        <p14:creationId xmlns:p14="http://schemas.microsoft.com/office/powerpoint/2010/main" val="53841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FBFD3-31E9-4147-A57A-1043CF2CBBAE}" type="slidenum">
              <a:rPr lang="en-US" smtClean="0"/>
              <a:t>15</a:t>
            </a:fld>
            <a:endParaRPr lang="en-US"/>
          </a:p>
        </p:txBody>
      </p:sp>
    </p:spTree>
    <p:extLst>
      <p:ext uri="{BB962C8B-B14F-4D97-AF65-F5344CB8AC3E}">
        <p14:creationId xmlns:p14="http://schemas.microsoft.com/office/powerpoint/2010/main" val="318979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95EE2B-4C3E-460C-952B-D9F643B25FA2}" type="slidenum">
              <a:rPr lang="en-US" smtClean="0"/>
              <a:t>16</a:t>
            </a:fld>
            <a:endParaRPr lang="en-US"/>
          </a:p>
        </p:txBody>
      </p:sp>
    </p:spTree>
    <p:extLst>
      <p:ext uri="{BB962C8B-B14F-4D97-AF65-F5344CB8AC3E}">
        <p14:creationId xmlns:p14="http://schemas.microsoft.com/office/powerpoint/2010/main" val="169238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Before going too far, allow me to provide a brief introduction for Project MUSE. We are an online platform for scholarship in the humanities and social sciences, with content from some 800 scholarly journals, and more than 85,000 academic books, along with other forms of digital scholarship, published by more than 300 distinguished university presses, scholarly societies, and related not-for-profit publishers. The platform offers both great breadth and depth across a wide variety of disciplines, as well as a wealth of cutting edge interdisciplinary scholarship. We were founded nearly 30 years ago as a grant-funded partnership between the libraries and the university press at Johns Hopkins, and still make our home as a division of the Hopkins Press. One of the most important features of MUSE is that all of our content is digital rights management-free, with unlimited use, and no restrictions on simultaneous usage, downloading, or printing. Our platform is responsive and mobile friendly, and ensuring the accessibility of our materials is one of our core values.</a:t>
            </a:r>
            <a:endParaRPr lang="en-US" dirty="0"/>
          </a:p>
          <a:p>
            <a:endParaRPr lang="en-US" dirty="0"/>
          </a:p>
        </p:txBody>
      </p:sp>
      <p:sp>
        <p:nvSpPr>
          <p:cNvPr id="4" name="Slide Number Placeholder 3"/>
          <p:cNvSpPr>
            <a:spLocks noGrp="1"/>
          </p:cNvSpPr>
          <p:nvPr>
            <p:ph type="sldNum" sz="quarter" idx="5"/>
          </p:nvPr>
        </p:nvSpPr>
        <p:spPr/>
        <p:txBody>
          <a:bodyPr/>
          <a:lstStyle/>
          <a:p>
            <a:fld id="{F83FBFD3-31E9-4147-A57A-1043CF2CBBAE}" type="slidenum">
              <a:rPr lang="en-US" smtClean="0"/>
              <a:t>2</a:t>
            </a:fld>
            <a:endParaRPr lang="en-US"/>
          </a:p>
        </p:txBody>
      </p:sp>
    </p:spTree>
    <p:extLst>
      <p:ext uri="{BB962C8B-B14F-4D97-AF65-F5344CB8AC3E}">
        <p14:creationId xmlns:p14="http://schemas.microsoft.com/office/powerpoint/2010/main" val="2246780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we always have a lot going on at MUSE, one of our most exciting current initiatives is the work we are doing to prepare a Subscribe to Open offer around our flagship journal collections, which have been an essential resource in libraries of all types for nearly 30 years. </a:t>
            </a:r>
            <a:r>
              <a:rPr lang="en-US" sz="1200" kern="1200" dirty="0">
                <a:solidFill>
                  <a:schemeClr val="tx1"/>
                </a:solidFill>
                <a:effectLst/>
                <a:latin typeface="+mn-lt"/>
                <a:ea typeface="+mn-ea"/>
                <a:cs typeface="+mn-cs"/>
              </a:rPr>
              <a:t>Beginning with a year of research and business modeling funded by a planning grant from the Mellon Foundation’s Public Knowledge Program, we have been developing a Subscribe to Open – or “S2O” – program across multiple journal titles and participating publishers, that will begin with the 2025 calendar year subscription term.</a:t>
            </a:r>
          </a:p>
          <a:p>
            <a:endParaRPr lang="en-US" dirty="0"/>
          </a:p>
        </p:txBody>
      </p:sp>
      <p:sp>
        <p:nvSpPr>
          <p:cNvPr id="4" name="Slide Number Placeholder 3"/>
          <p:cNvSpPr>
            <a:spLocks noGrp="1"/>
          </p:cNvSpPr>
          <p:nvPr>
            <p:ph type="sldNum" sz="quarter" idx="5"/>
          </p:nvPr>
        </p:nvSpPr>
        <p:spPr/>
        <p:txBody>
          <a:bodyPr/>
          <a:lstStyle/>
          <a:p>
            <a:fld id="{F83FBFD3-31E9-4147-A57A-1043CF2CBBAE}" type="slidenum">
              <a:rPr lang="en-US" smtClean="0"/>
              <a:t>3</a:t>
            </a:fld>
            <a:endParaRPr lang="en-US"/>
          </a:p>
        </p:txBody>
      </p:sp>
    </p:spTree>
    <p:extLst>
      <p:ext uri="{BB962C8B-B14F-4D97-AF65-F5344CB8AC3E}">
        <p14:creationId xmlns:p14="http://schemas.microsoft.com/office/powerpoint/2010/main" val="2348602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exactly does S2O work? </a:t>
            </a:r>
            <a:r>
              <a:rPr lang="en-US" sz="1200" kern="1200" dirty="0">
                <a:solidFill>
                  <a:schemeClr val="tx1"/>
                </a:solidFill>
                <a:effectLst/>
                <a:latin typeface="+mn-lt"/>
                <a:ea typeface="+mn-ea"/>
                <a:cs typeface="+mn-cs"/>
              </a:rPr>
              <a:t>Subscribe to Open allows subscription journals to open up access to their current content without APCs. As the names suggests, S2O makes open access contingent upon library subscribers’ ongoing support. Our S2O program will ensure that subscribers to the MUSE journal collections will have uninterrupted access to both current scholarship and our wealth of archival backfile content for hundreds of journals in MUSE. It requires no new investment from libraries, just their continued support for a trusted and valuable resource.</a:t>
            </a:r>
            <a:r>
              <a:rPr lang="en-US" sz="1200" b="0" i="0" u="none" strike="noStrike" kern="1200" baseline="0" dirty="0">
                <a:solidFill>
                  <a:schemeClr val="tx1"/>
                </a:solidFill>
                <a:latin typeface="+mn-lt"/>
                <a:ea typeface="+mn-ea"/>
                <a:cs typeface="+mn-cs"/>
              </a:rPr>
              <a:t> Through that support from MUSE’s community of thousands of libraries worldwide, the S2O offer will open a wealth of vital scholarship in disciplines not well served by other OA models.</a:t>
            </a:r>
            <a:endParaRPr lang="en-US" dirty="0"/>
          </a:p>
        </p:txBody>
      </p:sp>
      <p:sp>
        <p:nvSpPr>
          <p:cNvPr id="4" name="Slide Number Placeholder 3"/>
          <p:cNvSpPr>
            <a:spLocks noGrp="1"/>
          </p:cNvSpPr>
          <p:nvPr>
            <p:ph type="sldNum" sz="quarter" idx="5"/>
          </p:nvPr>
        </p:nvSpPr>
        <p:spPr/>
        <p:txBody>
          <a:bodyPr/>
          <a:lstStyle/>
          <a:p>
            <a:fld id="{F83FBFD3-31E9-4147-A57A-1043CF2CBBAE}" type="slidenum">
              <a:rPr lang="en-US" smtClean="0"/>
              <a:t>4</a:t>
            </a:fld>
            <a:endParaRPr lang="en-US"/>
          </a:p>
        </p:txBody>
      </p:sp>
    </p:spTree>
    <p:extLst>
      <p:ext uri="{BB962C8B-B14F-4D97-AF65-F5344CB8AC3E}">
        <p14:creationId xmlns:p14="http://schemas.microsoft.com/office/powerpoint/2010/main" val="2409928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of the questions about S2O that have been raised by our current subscribers and partners have to do with things they really like about our journal collections, so I wanted to take a few minutes to reassure you about all the things that WON’T change with the introduction of an S2O program at MUSE.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will continue to offer the same set of familiar collections to which libraries currently subscribe. Building our S2O offer around these flagship collections means that libraries can support journals transitioning to open simply by renewing their subscriptions to these trusted, essential resources. The titles included in the collections will not change – the titles from each collection that participate in the S2O offer will simply make their new content OA if the offer is successful.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approach to collection pricing will not change. MUSE has always moderated annual price increases. Modest increases are necessary to cover development and maintenance of our platform to meet current industry standards, the addition of carefully curated new content to the collections, and increases in our operating costs. As a division of a non-profit university press, Project MUSE invests any surplus back into improving our platform, sustaining our participating publishers, and supporting the ecosystem of academy-owned scholarly communications.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Libraries will be able to renew their subscriptions or place new orders via the same channels. MUSE’s relationships with library consortia, sales partners, and subscription agents worldwide have been crucial to our ability to reach and serve a large and diverse customer base. Libraries may continue to subscribe via the channel of their choice.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business policies and commitments to our customers will not change. Subscriptions will still run on a calendar year basis, and we will still offer collection trial access for potential new subscribers. COUNTER-compliant statistics will be provided, and we will continue to distribute robust metadata to all major library discovery partners. Ensuring the accessibility of all content on the platform will remain imperative, and we’ll continue to partner with Portico on archiving all content.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finally, license terms for gated content will not change. Our current, library-friendly license terms will continue to apply to all gated content in the journal collections, and we will not require libraries or consortia to sign new licenses. If the sustainability threshold is not reached and the S2O offer fails, all content will remain gated and nothing will change. If the S2O offer succeeds, new content from participating journal titles, published during the calendar year subscription term, will be open access upon publication. All older volumes and issues will remain gated and the existing license terms will apply.</a:t>
            </a:r>
          </a:p>
          <a:p>
            <a:endParaRPr lang="en-US" dirty="0"/>
          </a:p>
        </p:txBody>
      </p:sp>
      <p:sp>
        <p:nvSpPr>
          <p:cNvPr id="4" name="Slide Number Placeholder 3"/>
          <p:cNvSpPr>
            <a:spLocks noGrp="1"/>
          </p:cNvSpPr>
          <p:nvPr>
            <p:ph type="sldNum" sz="quarter" idx="5"/>
          </p:nvPr>
        </p:nvSpPr>
        <p:spPr/>
        <p:txBody>
          <a:bodyPr/>
          <a:lstStyle/>
          <a:p>
            <a:fld id="{F83FBFD3-31E9-4147-A57A-1043CF2CBBAE}" type="slidenum">
              <a:rPr lang="en-US" smtClean="0"/>
              <a:t>5</a:t>
            </a:fld>
            <a:endParaRPr lang="en-US"/>
          </a:p>
        </p:txBody>
      </p:sp>
    </p:spTree>
    <p:extLst>
      <p:ext uri="{BB962C8B-B14F-4D97-AF65-F5344CB8AC3E}">
        <p14:creationId xmlns:p14="http://schemas.microsoft.com/office/powerpoint/2010/main" val="40969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does a library subscribing to one or more MUSE journal collections need to do to participate in our S2O offer? Simply put – just continue to renew your subscription as usual. Beginning in 2025, when we launch the S2O offer, those subscriptions will support a portion of the titles in the collection in making all their current-year content open access.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Subscribing libraries will continue to have guaranteed access to the current journal content, and to the journals’ backfile content, for all journals in their selected collection, even if the sustainability threshold is not reached and the content from the S2O titles is not opened.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library that cancels its subscription, however, would lose access to all the gated content on the MUSE platform, including the non-S2O journals and all backfile content.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 S2O offer succeeds, the participating journals will make all their current-year content open access upon publication, under a Creative Commons license. Any content opened by S2O remains open in perpetuity.</a:t>
            </a:r>
          </a:p>
          <a:p>
            <a:endParaRPr lang="en-US" dirty="0"/>
          </a:p>
        </p:txBody>
      </p:sp>
      <p:sp>
        <p:nvSpPr>
          <p:cNvPr id="4" name="Slide Number Placeholder 3"/>
          <p:cNvSpPr>
            <a:spLocks noGrp="1"/>
          </p:cNvSpPr>
          <p:nvPr>
            <p:ph type="sldNum" sz="quarter" idx="5"/>
          </p:nvPr>
        </p:nvSpPr>
        <p:spPr/>
        <p:txBody>
          <a:bodyPr/>
          <a:lstStyle/>
          <a:p>
            <a:fld id="{F83FBFD3-31E9-4147-A57A-1043CF2CBBAE}" type="slidenum">
              <a:rPr lang="en-US" smtClean="0"/>
              <a:t>6</a:t>
            </a:fld>
            <a:endParaRPr lang="en-US"/>
          </a:p>
        </p:txBody>
      </p:sp>
    </p:spTree>
    <p:extLst>
      <p:ext uri="{BB962C8B-B14F-4D97-AF65-F5344CB8AC3E}">
        <p14:creationId xmlns:p14="http://schemas.microsoft.com/office/powerpoint/2010/main" val="2384138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You’ve heard me mention the offer “succeeding or failing” a couple times now, and you may wonder how we would determine it’s success. There are two important components to making this decision. The first is a calendar year revenue target, which is an amount that we would determine annually as the funding necessary to continue to maintain both Project MUSE’s operations, and those of our participating publishers, many of whom rely significantly on the royalties they receive from MUSE to sustain their publishing activities. We will also determine a sustainability threshold, which is the percentage of that revenue target we must achieve by the participation deadline in order for the offer to succeed, and the participating journals to make their content open access. If the sustainability threshold is not reached, all content remains gated and available only to subscribers. We expect that sustainability threshold to be quite high, because as a not-for-profit, we already operate on slim margins and do not have large reserves to fall back upon should support not reach the levels we anticipate. We also have a long history of very robust renewal rates and stable continuous support from our library subscribers, and believe that an ambitious sustainability threshold is both realistic, and crucial, for an S2O offer at this scale to be viable over time.</a:t>
            </a:r>
          </a:p>
        </p:txBody>
      </p:sp>
      <p:sp>
        <p:nvSpPr>
          <p:cNvPr id="4" name="Slide Number Placeholder 3"/>
          <p:cNvSpPr>
            <a:spLocks noGrp="1"/>
          </p:cNvSpPr>
          <p:nvPr>
            <p:ph type="sldNum" sz="quarter" idx="5"/>
          </p:nvPr>
        </p:nvSpPr>
        <p:spPr/>
        <p:txBody>
          <a:bodyPr/>
          <a:lstStyle/>
          <a:p>
            <a:fld id="{F83FBFD3-31E9-4147-A57A-1043CF2CBBAE}" type="slidenum">
              <a:rPr lang="en-US" smtClean="0"/>
              <a:t>7</a:t>
            </a:fld>
            <a:endParaRPr lang="en-US"/>
          </a:p>
        </p:txBody>
      </p:sp>
    </p:spTree>
    <p:extLst>
      <p:ext uri="{BB962C8B-B14F-4D97-AF65-F5344CB8AC3E}">
        <p14:creationId xmlns:p14="http://schemas.microsoft.com/office/powerpoint/2010/main" val="404374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Things don’t end with 2025, of course. The Subscribe to Open offer will then recur annually, with a new calendar year of content from participating journal titles becoming open access so long as the annual sustainability threshold is met. As mentioned earlier, content opened by S2O will be perpetually open, under a Creative Commons license determined by the publisher. MUSE will be meticulous in the creation and dissemination of our metadata, for both the OA content and remaining gated content, to help libraries maintain good records and to ensure the most robust discovery of the open content, particularly by users in the wider community outside of subscribing institutions. Once we have established success with the model, we anticipate that more journals in our collections will chose to participate, and make more essential scholarship open to all.</a:t>
            </a:r>
          </a:p>
        </p:txBody>
      </p:sp>
      <p:sp>
        <p:nvSpPr>
          <p:cNvPr id="4" name="Slide Number Placeholder 3"/>
          <p:cNvSpPr>
            <a:spLocks noGrp="1"/>
          </p:cNvSpPr>
          <p:nvPr>
            <p:ph type="sldNum" sz="quarter" idx="5"/>
          </p:nvPr>
        </p:nvSpPr>
        <p:spPr/>
        <p:txBody>
          <a:bodyPr/>
          <a:lstStyle/>
          <a:p>
            <a:fld id="{F83FBFD3-31E9-4147-A57A-1043CF2CBBAE}" type="slidenum">
              <a:rPr lang="en-US" smtClean="0"/>
              <a:t>8</a:t>
            </a:fld>
            <a:endParaRPr lang="en-US"/>
          </a:p>
        </p:txBody>
      </p:sp>
    </p:spTree>
    <p:extLst>
      <p:ext uri="{BB962C8B-B14F-4D97-AF65-F5344CB8AC3E}">
        <p14:creationId xmlns:p14="http://schemas.microsoft.com/office/powerpoint/2010/main" val="4266092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Things don’t end with 2025, of course. The Subscribe to Open offer will then recur annually, with a new calendar year of content from participating journal titles becoming open access so long as the annual sustainability threshold is met. As mentioned earlier, content opened by S2O will be perpetually open, under a Creative Commons license determined by the publisher. MUSE will be meticulous in the creation and dissemination of our metadata, for both the OA content and remaining gated content, to help libraries maintain good records and to ensure the most robust discovery of the open content, particularly by users in the wider community outside of subscribing institutions. Once we have established success with the model, we anticipate that more journals in our collections will chose to participate, and make more essential scholarship open to all.</a:t>
            </a:r>
          </a:p>
        </p:txBody>
      </p:sp>
      <p:sp>
        <p:nvSpPr>
          <p:cNvPr id="4" name="Slide Number Placeholder 3"/>
          <p:cNvSpPr>
            <a:spLocks noGrp="1"/>
          </p:cNvSpPr>
          <p:nvPr>
            <p:ph type="sldNum" sz="quarter" idx="5"/>
          </p:nvPr>
        </p:nvSpPr>
        <p:spPr/>
        <p:txBody>
          <a:bodyPr/>
          <a:lstStyle/>
          <a:p>
            <a:fld id="{F83FBFD3-31E9-4147-A57A-1043CF2CBBAE}" type="slidenum">
              <a:rPr lang="en-US" smtClean="0"/>
              <a:t>9</a:t>
            </a:fld>
            <a:endParaRPr lang="en-US"/>
          </a:p>
        </p:txBody>
      </p:sp>
    </p:spTree>
    <p:extLst>
      <p:ext uri="{BB962C8B-B14F-4D97-AF65-F5344CB8AC3E}">
        <p14:creationId xmlns:p14="http://schemas.microsoft.com/office/powerpoint/2010/main" val="1229014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12/11/23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12/11/23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12/11/23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about.muse.jhu.edu/media/uploads/downloads/project_muse_2024_plus+_package_journals_list_with_details.xlsx" TargetMode="External"/><Relationship Id="rId5" Type="http://schemas.openxmlformats.org/officeDocument/2006/relationships/hyperlink" Target="https://about.muse.jhu.edu/news/hostedjournals/" TargetMode="Externa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about.muse.jhu.edu/media/uploads/downloads/project_muse_latin_american_content_publishers_oct2023.xlsx" TargetMode="Externa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2.jpeg"/><Relationship Id="rId7" Type="http://schemas.openxmlformats.org/officeDocument/2006/relationships/diagramQuickStyle" Target="../diagrams/quickStyle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3.png"/><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about.muse.jhu.edu/media/uploads/downloads/project_muse_s2o_update_october_2023_digital.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about.muse.jhu.edu/muse/s2o/" TargetMode="External"/><Relationship Id="rId5" Type="http://schemas.openxmlformats.org/officeDocument/2006/relationships/hyperlink" Target="https://about.muse.jhu.edu/muse/s2o-participants"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532BBB82-EC1F-1841-1E2F-BDC572E613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291523"/>
          </a:xfrm>
          <a:prstGeom prst="rect">
            <a:avLst/>
          </a:prstGeom>
        </p:spPr>
      </p:pic>
      <p:sp>
        <p:nvSpPr>
          <p:cNvPr id="12" name="TextBox 11">
            <a:extLst>
              <a:ext uri="{FF2B5EF4-FFF2-40B4-BE49-F238E27FC236}">
                <a16:creationId xmlns:a16="http://schemas.microsoft.com/office/drawing/2014/main" id="{85F7B279-DA78-BB36-7703-7CEF271AF56C}"/>
              </a:ext>
            </a:extLst>
          </p:cNvPr>
          <p:cNvSpPr txBox="1"/>
          <p:nvPr/>
        </p:nvSpPr>
        <p:spPr>
          <a:xfrm>
            <a:off x="3741383" y="2207488"/>
            <a:ext cx="8069802" cy="2123658"/>
          </a:xfrm>
          <a:prstGeom prst="rect">
            <a:avLst/>
          </a:prstGeom>
          <a:noFill/>
        </p:spPr>
        <p:txBody>
          <a:bodyPr wrap="square" rtlCol="0">
            <a:spAutoFit/>
          </a:bodyPr>
          <a:lstStyle/>
          <a:p>
            <a:r>
              <a:rPr lang="en-US" sz="4400" b="1" dirty="0">
                <a:solidFill>
                  <a:schemeClr val="bg1"/>
                </a:solidFill>
                <a:latin typeface="Franklin Gothic Medium" panose="020B0603020102020204" pitchFamily="34" charset="0"/>
                <a:cs typeface="Archivo Narrow" pitchFamily="2" charset="0"/>
              </a:rPr>
              <a:t>S2O, PLUS+ Journals, </a:t>
            </a:r>
          </a:p>
          <a:p>
            <a:r>
              <a:rPr lang="en-US" sz="4400" b="1" dirty="0">
                <a:solidFill>
                  <a:schemeClr val="bg1"/>
                </a:solidFill>
                <a:latin typeface="Franklin Gothic Medium" panose="020B0603020102020204" pitchFamily="34" charset="0"/>
                <a:cs typeface="Archivo Narrow" pitchFamily="2" charset="0"/>
              </a:rPr>
              <a:t>2024 Book Collections, and </a:t>
            </a:r>
          </a:p>
          <a:p>
            <a:r>
              <a:rPr lang="en-US" sz="4400" b="1" dirty="0">
                <a:solidFill>
                  <a:schemeClr val="bg1"/>
                </a:solidFill>
                <a:latin typeface="Franklin Gothic Medium" panose="020B0603020102020204" pitchFamily="34" charset="0"/>
                <a:cs typeface="Archivo Narrow" pitchFamily="2" charset="0"/>
              </a:rPr>
              <a:t>Latin American Books</a:t>
            </a:r>
          </a:p>
        </p:txBody>
      </p:sp>
      <p:sp>
        <p:nvSpPr>
          <p:cNvPr id="2" name="TextBox 1">
            <a:extLst>
              <a:ext uri="{FF2B5EF4-FFF2-40B4-BE49-F238E27FC236}">
                <a16:creationId xmlns:a16="http://schemas.microsoft.com/office/drawing/2014/main" id="{5BB0D425-FEC1-0817-6C67-1655E6310538}"/>
              </a:ext>
            </a:extLst>
          </p:cNvPr>
          <p:cNvSpPr txBox="1"/>
          <p:nvPr/>
        </p:nvSpPr>
        <p:spPr>
          <a:xfrm>
            <a:off x="3741383" y="4460177"/>
            <a:ext cx="4503714" cy="646331"/>
          </a:xfrm>
          <a:prstGeom prst="rect">
            <a:avLst/>
          </a:prstGeom>
          <a:noFill/>
        </p:spPr>
        <p:txBody>
          <a:bodyPr wrap="square" rtlCol="0">
            <a:spAutoFit/>
          </a:bodyPr>
          <a:lstStyle/>
          <a:p>
            <a:r>
              <a:rPr lang="en-US" dirty="0">
                <a:solidFill>
                  <a:schemeClr val="bg1"/>
                </a:solidFill>
                <a:latin typeface="Franklin Gothic Book" panose="020B0503020102020204" pitchFamily="34" charset="0"/>
              </a:rPr>
              <a:t>Doug Storm</a:t>
            </a:r>
          </a:p>
          <a:p>
            <a:r>
              <a:rPr lang="en-US" dirty="0">
                <a:solidFill>
                  <a:schemeClr val="bg1"/>
                </a:solidFill>
                <a:latin typeface="Franklin Gothic Book" panose="020B0503020102020204" pitchFamily="34" charset="0"/>
              </a:rPr>
              <a:t>Sales Manager – US &amp; Canada</a:t>
            </a:r>
          </a:p>
        </p:txBody>
      </p:sp>
    </p:spTree>
    <p:extLst>
      <p:ext uri="{BB962C8B-B14F-4D97-AF65-F5344CB8AC3E}">
        <p14:creationId xmlns:p14="http://schemas.microsoft.com/office/powerpoint/2010/main" val="1276752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9A3458-CC61-09C8-461F-21486FA65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4762" y="-985421"/>
            <a:ext cx="4572000" cy="6858000"/>
          </a:xfrm>
          <a:prstGeom prst="rect">
            <a:avLst/>
          </a:prstGeom>
        </p:spPr>
      </p:pic>
      <p:pic>
        <p:nvPicPr>
          <p:cNvPr id="9" name="Picture 8" descr="Icon&#10;&#10;Description automatically generated">
            <a:extLst>
              <a:ext uri="{FF2B5EF4-FFF2-40B4-BE49-F238E27FC236}">
                <a16:creationId xmlns:a16="http://schemas.microsoft.com/office/drawing/2014/main" id="{50C4AD64-0803-97CE-2261-BFE896BC4B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 y="0"/>
            <a:ext cx="12190815" cy="6858000"/>
          </a:xfrm>
          <a:prstGeom prst="rect">
            <a:avLst/>
          </a:prstGeom>
        </p:spPr>
      </p:pic>
      <p:sp>
        <p:nvSpPr>
          <p:cNvPr id="10" name="TextBox 9">
            <a:extLst>
              <a:ext uri="{FF2B5EF4-FFF2-40B4-BE49-F238E27FC236}">
                <a16:creationId xmlns:a16="http://schemas.microsoft.com/office/drawing/2014/main" id="{6DECCA1D-9A40-51B3-BFA1-B297D5F66FEC}"/>
              </a:ext>
            </a:extLst>
          </p:cNvPr>
          <p:cNvSpPr txBox="1"/>
          <p:nvPr/>
        </p:nvSpPr>
        <p:spPr>
          <a:xfrm>
            <a:off x="4341180" y="1145218"/>
            <a:ext cx="6258758" cy="646331"/>
          </a:xfrm>
          <a:prstGeom prst="rect">
            <a:avLst/>
          </a:prstGeom>
          <a:noFill/>
        </p:spPr>
        <p:txBody>
          <a:bodyPr wrap="square" rtlCol="0">
            <a:spAutoFit/>
          </a:bodyPr>
          <a:lstStyle/>
          <a:p>
            <a:r>
              <a:rPr lang="en-US" sz="3600" dirty="0">
                <a:solidFill>
                  <a:schemeClr val="bg1"/>
                </a:solidFill>
                <a:latin typeface="Franklin Gothic Book" panose="020B0503020102020204" pitchFamily="34" charset="0"/>
              </a:rPr>
              <a:t>MUSE has Open Access Books!</a:t>
            </a:r>
          </a:p>
        </p:txBody>
      </p:sp>
      <p:sp>
        <p:nvSpPr>
          <p:cNvPr id="13" name="TextBox 12">
            <a:extLst>
              <a:ext uri="{FF2B5EF4-FFF2-40B4-BE49-F238E27FC236}">
                <a16:creationId xmlns:a16="http://schemas.microsoft.com/office/drawing/2014/main" id="{D5B52F8D-1FB3-6256-38AD-F46B5CC6D08C}"/>
              </a:ext>
            </a:extLst>
          </p:cNvPr>
          <p:cNvSpPr txBox="1"/>
          <p:nvPr/>
        </p:nvSpPr>
        <p:spPr>
          <a:xfrm>
            <a:off x="4423003" y="2260326"/>
            <a:ext cx="6702640" cy="2616101"/>
          </a:xfrm>
          <a:prstGeom prst="rect">
            <a:avLst/>
          </a:prstGeom>
          <a:noFill/>
        </p:spPr>
        <p:txBody>
          <a:bodyPr wrap="square">
            <a:spAutoFit/>
          </a:bodyPr>
          <a:lstStyle/>
          <a:p>
            <a:pPr marL="285750" indent="-285750">
              <a:spcAft>
                <a:spcPts val="1200"/>
              </a:spcAft>
              <a:buBlip>
                <a:blip r:embed="rId5"/>
              </a:buBlip>
            </a:pPr>
            <a:r>
              <a:rPr lang="en-US" sz="2400" dirty="0">
                <a:solidFill>
                  <a:schemeClr val="bg1"/>
                </a:solidFill>
                <a:latin typeface="Franklin Gothic Book" panose="020B0503020102020204" pitchFamily="34" charset="0"/>
              </a:rPr>
              <a:t>~5,000 fully open access books from nearly 100 publishers</a:t>
            </a:r>
          </a:p>
          <a:p>
            <a:pPr marL="285750" indent="-285750">
              <a:spcAft>
                <a:spcPts val="1200"/>
              </a:spcAft>
              <a:buBlip>
                <a:blip r:embed="rId5"/>
              </a:buBlip>
            </a:pPr>
            <a:r>
              <a:rPr lang="en-US" sz="2400" dirty="0">
                <a:solidFill>
                  <a:schemeClr val="bg1"/>
                </a:solidFill>
                <a:latin typeface="Franklin Gothic Book" panose="020B0503020102020204" pitchFamily="34" charset="0"/>
              </a:rPr>
              <a:t>Same high editorial standards as for all content on the platform</a:t>
            </a:r>
          </a:p>
          <a:p>
            <a:pPr marL="285750" indent="-285750">
              <a:spcAft>
                <a:spcPts val="1200"/>
              </a:spcAft>
              <a:buBlip>
                <a:blip r:embed="rId5"/>
              </a:buBlip>
            </a:pPr>
            <a:r>
              <a:rPr lang="en-US" sz="2400" dirty="0">
                <a:solidFill>
                  <a:schemeClr val="bg1"/>
                </a:solidFill>
                <a:latin typeface="Franklin Gothic Book" panose="020B0503020102020204" pitchFamily="34" charset="0"/>
              </a:rPr>
              <a:t>Free MARC records, discovery integration, search integration</a:t>
            </a:r>
          </a:p>
        </p:txBody>
      </p:sp>
    </p:spTree>
    <p:extLst>
      <p:ext uri="{BB962C8B-B14F-4D97-AF65-F5344CB8AC3E}">
        <p14:creationId xmlns:p14="http://schemas.microsoft.com/office/powerpoint/2010/main" val="2346461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0579A3E-F8E9-7D50-84AA-BA807E50A4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7291952"/>
          </a:xfrm>
          <a:prstGeom prst="rect">
            <a:avLst/>
          </a:prstGeom>
        </p:spPr>
      </p:pic>
      <p:sp>
        <p:nvSpPr>
          <p:cNvPr id="5" name="TextBox 4">
            <a:extLst>
              <a:ext uri="{FF2B5EF4-FFF2-40B4-BE49-F238E27FC236}">
                <a16:creationId xmlns:a16="http://schemas.microsoft.com/office/drawing/2014/main" id="{5264926F-985B-4F81-A8BE-B819094E3469}"/>
              </a:ext>
            </a:extLst>
          </p:cNvPr>
          <p:cNvSpPr txBox="1"/>
          <p:nvPr/>
        </p:nvSpPr>
        <p:spPr>
          <a:xfrm>
            <a:off x="3239733" y="2367171"/>
            <a:ext cx="6473227" cy="2000548"/>
          </a:xfrm>
          <a:prstGeom prst="rect">
            <a:avLst/>
          </a:prstGeom>
          <a:noFill/>
        </p:spPr>
        <p:txBody>
          <a:bodyPr wrap="square" rtlCol="0">
            <a:spAutoFit/>
          </a:bodyPr>
          <a:lstStyle/>
          <a:p>
            <a:r>
              <a:rPr lang="en-US" sz="6200" b="1" dirty="0">
                <a:solidFill>
                  <a:srgbClr val="244570"/>
                </a:solidFill>
                <a:latin typeface="Franklin Gothic Medium" panose="020B0603020102020204" pitchFamily="34" charset="0"/>
                <a:cs typeface="Archivo Narrow" pitchFamily="2" charset="0"/>
              </a:rPr>
              <a:t>2024 PLUS+ Journals Package</a:t>
            </a:r>
          </a:p>
        </p:txBody>
      </p:sp>
    </p:spTree>
    <p:extLst>
      <p:ext uri="{BB962C8B-B14F-4D97-AF65-F5344CB8AC3E}">
        <p14:creationId xmlns:p14="http://schemas.microsoft.com/office/powerpoint/2010/main" val="2629340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E8653374-1DC4-114C-8AB7-5E30C3A50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6" name="TextBox 5">
            <a:extLst>
              <a:ext uri="{FF2B5EF4-FFF2-40B4-BE49-F238E27FC236}">
                <a16:creationId xmlns:a16="http://schemas.microsoft.com/office/drawing/2014/main" id="{1FBE0F60-5D50-3D34-CFFD-FB371F6AC879}"/>
              </a:ext>
            </a:extLst>
          </p:cNvPr>
          <p:cNvSpPr txBox="1"/>
          <p:nvPr/>
        </p:nvSpPr>
        <p:spPr>
          <a:xfrm>
            <a:off x="1393794" y="905522"/>
            <a:ext cx="4719961" cy="646331"/>
          </a:xfrm>
          <a:prstGeom prst="rect">
            <a:avLst/>
          </a:prstGeom>
          <a:noFill/>
        </p:spPr>
        <p:txBody>
          <a:bodyPr wrap="square" rtlCol="0">
            <a:spAutoFit/>
          </a:bodyPr>
          <a:lstStyle/>
          <a:p>
            <a:r>
              <a:rPr lang="en-US" sz="3600" dirty="0">
                <a:solidFill>
                  <a:schemeClr val="bg1"/>
                </a:solidFill>
                <a:latin typeface="Franklin Gothic Book" panose="020B0503020102020204" pitchFamily="34" charset="0"/>
                <a:cs typeface="72 Black" panose="020B0A04030603020204" pitchFamily="34" charset="0"/>
              </a:rPr>
              <a:t>What is PLUS+?</a:t>
            </a:r>
          </a:p>
        </p:txBody>
      </p:sp>
      <p:sp>
        <p:nvSpPr>
          <p:cNvPr id="10" name="TextBox 9">
            <a:extLst>
              <a:ext uri="{FF2B5EF4-FFF2-40B4-BE49-F238E27FC236}">
                <a16:creationId xmlns:a16="http://schemas.microsoft.com/office/drawing/2014/main" id="{37DEBE62-24A8-EDBF-2F8C-D672FEA51643}"/>
              </a:ext>
            </a:extLst>
          </p:cNvPr>
          <p:cNvSpPr txBox="1"/>
          <p:nvPr/>
        </p:nvSpPr>
        <p:spPr>
          <a:xfrm>
            <a:off x="1468759" y="3036204"/>
            <a:ext cx="8784950" cy="3000821"/>
          </a:xfrm>
          <a:prstGeom prst="rect">
            <a:avLst/>
          </a:prstGeom>
          <a:noFill/>
        </p:spPr>
        <p:txBody>
          <a:bodyPr wrap="square" rtlCol="0">
            <a:spAutoFit/>
          </a:bodyPr>
          <a:lstStyle/>
          <a:p>
            <a:pPr marL="285750" indent="-285750">
              <a:spcAft>
                <a:spcPts val="1800"/>
              </a:spcAft>
              <a:buBlip>
                <a:blip r:embed="rId4"/>
              </a:buBlip>
            </a:pPr>
            <a:r>
              <a:rPr lang="en-US" dirty="0"/>
              <a:t>The PLUS+ Package is offered at a 5% discount from the sum of the individual annual subscription fees for the included titles. Further discounts may be available by ordering via one of MUSE's consortium partners.</a:t>
            </a:r>
            <a:r>
              <a:rPr lang="en-US" dirty="0">
                <a:latin typeface="Franklin Gothic Book" panose="020B0503020102020204" pitchFamily="34" charset="0"/>
              </a:rPr>
              <a:t> </a:t>
            </a:r>
          </a:p>
          <a:p>
            <a:pPr marL="285750" indent="-285750">
              <a:spcAft>
                <a:spcPts val="1800"/>
              </a:spcAft>
              <a:buBlip>
                <a:blip r:embed="rId4"/>
              </a:buBlip>
            </a:pPr>
            <a:r>
              <a:rPr lang="en-US" dirty="0"/>
              <a:t>All journals in the </a:t>
            </a:r>
            <a:r>
              <a:rPr lang="en-US" dirty="0">
                <a:hlinkClick r:id="rId5"/>
              </a:rPr>
              <a:t>MUSE journal hosting program</a:t>
            </a:r>
            <a:r>
              <a:rPr lang="en-US" dirty="0"/>
              <a:t> are peer-reviewed, from not-for-profit scholarly publishers, and cover a wide range of humanities and social science disciplines.</a:t>
            </a:r>
            <a:r>
              <a:rPr lang="en-US" dirty="0">
                <a:latin typeface="Franklin Gothic Book" panose="020B0503020102020204" pitchFamily="34" charset="0"/>
              </a:rPr>
              <a:t> </a:t>
            </a:r>
          </a:p>
          <a:p>
            <a:pPr marL="285750" indent="-285750">
              <a:spcAft>
                <a:spcPts val="1800"/>
              </a:spcAft>
              <a:buBlip>
                <a:blip r:embed="rId4"/>
              </a:buBlip>
            </a:pPr>
            <a:r>
              <a:rPr lang="en-US" dirty="0">
                <a:solidFill>
                  <a:srgbClr val="000000"/>
                </a:solidFill>
                <a:ea typeface="+mn-lt"/>
                <a:cs typeface="+mn-lt"/>
              </a:rPr>
              <a:t>The 2024 PLUS+ Package includes 77 journal titles from 38 publishers</a:t>
            </a:r>
            <a:r>
              <a:rPr lang="en-US" b="0" i="0" dirty="0">
                <a:solidFill>
                  <a:srgbClr val="000000"/>
                </a:solidFill>
                <a:effectLst/>
                <a:ea typeface="+mn-lt"/>
                <a:cs typeface="+mn-lt"/>
              </a:rPr>
              <a:t>.</a:t>
            </a:r>
            <a:r>
              <a:rPr lang="en-US" dirty="0">
                <a:solidFill>
                  <a:srgbClr val="000000"/>
                </a:solidFill>
                <a:ea typeface="+mn-lt"/>
                <a:cs typeface="+mn-lt"/>
              </a:rPr>
              <a:t> </a:t>
            </a:r>
            <a:r>
              <a:rPr lang="en-US" dirty="0">
                <a:solidFill>
                  <a:srgbClr val="000000"/>
                </a:solidFill>
                <a:ea typeface="+mn-lt"/>
                <a:cs typeface="+mn-lt"/>
                <a:hlinkClick r:id="rId6"/>
              </a:rPr>
              <a:t>Download the title list for the 2024 PLUS+ Package </a:t>
            </a:r>
            <a:endParaRPr lang="en-US" dirty="0"/>
          </a:p>
          <a:p>
            <a:pPr>
              <a:spcAft>
                <a:spcPts val="1800"/>
              </a:spcAft>
            </a:pPr>
            <a:endParaRPr lang="en-US" dirty="0">
              <a:latin typeface="Franklin Gothic Book" panose="020B0503020102020204" pitchFamily="34" charset="0"/>
            </a:endParaRPr>
          </a:p>
        </p:txBody>
      </p:sp>
      <p:sp>
        <p:nvSpPr>
          <p:cNvPr id="11" name="Rectangle 10">
            <a:extLst>
              <a:ext uri="{FF2B5EF4-FFF2-40B4-BE49-F238E27FC236}">
                <a16:creationId xmlns:a16="http://schemas.microsoft.com/office/drawing/2014/main" id="{23DFAB72-8B7B-C942-C455-DABB8C7B8374}"/>
              </a:ext>
            </a:extLst>
          </p:cNvPr>
          <p:cNvSpPr/>
          <p:nvPr/>
        </p:nvSpPr>
        <p:spPr>
          <a:xfrm>
            <a:off x="1526959" y="2837469"/>
            <a:ext cx="286601" cy="18288"/>
          </a:xfrm>
          <a:prstGeom prst="rect">
            <a:avLst/>
          </a:prstGeom>
          <a:solidFill>
            <a:srgbClr val="244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12780FE-9373-0C54-F8D6-1EF7E40BA18D}"/>
              </a:ext>
            </a:extLst>
          </p:cNvPr>
          <p:cNvSpPr txBox="1"/>
          <p:nvPr/>
        </p:nvSpPr>
        <p:spPr>
          <a:xfrm>
            <a:off x="1410561" y="1810050"/>
            <a:ext cx="9171622" cy="1015663"/>
          </a:xfrm>
          <a:prstGeom prst="rect">
            <a:avLst/>
          </a:prstGeom>
          <a:noFill/>
        </p:spPr>
        <p:txBody>
          <a:bodyPr wrap="square">
            <a:spAutoFit/>
          </a:bodyPr>
          <a:lstStyle/>
          <a:p>
            <a:r>
              <a:rPr lang="en-US" sz="2000" dirty="0"/>
              <a:t>The Project MUSE Journals PLUS+ Package provides access to a large bundle of titles that are part of our journal hosting program. These titles are </a:t>
            </a:r>
            <a:r>
              <a:rPr lang="en-US" sz="2000" b="1" dirty="0"/>
              <a:t>not included in any of the curated MUSE Journal Collections.</a:t>
            </a:r>
            <a:endParaRPr lang="en-US" sz="2000" b="1" i="1" dirty="0">
              <a:solidFill>
                <a:srgbClr val="000000"/>
              </a:solidFill>
              <a:effectLst/>
              <a:latin typeface="Franklin Gothic Book" panose="020B0503020102020204" pitchFamily="34" charset="0"/>
            </a:endParaRPr>
          </a:p>
        </p:txBody>
      </p:sp>
    </p:spTree>
    <p:extLst>
      <p:ext uri="{BB962C8B-B14F-4D97-AF65-F5344CB8AC3E}">
        <p14:creationId xmlns:p14="http://schemas.microsoft.com/office/powerpoint/2010/main" val="2556215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F5B204DC-4620-715B-C583-D5C8A0B22D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6" name="TextBox 5">
            <a:extLst>
              <a:ext uri="{FF2B5EF4-FFF2-40B4-BE49-F238E27FC236}">
                <a16:creationId xmlns:a16="http://schemas.microsoft.com/office/drawing/2014/main" id="{1FBE0F60-5D50-3D34-CFFD-FB371F6AC879}"/>
              </a:ext>
            </a:extLst>
          </p:cNvPr>
          <p:cNvSpPr txBox="1"/>
          <p:nvPr/>
        </p:nvSpPr>
        <p:spPr>
          <a:xfrm>
            <a:off x="1376038" y="857164"/>
            <a:ext cx="4719961" cy="646331"/>
          </a:xfrm>
          <a:prstGeom prst="rect">
            <a:avLst/>
          </a:prstGeom>
          <a:noFill/>
        </p:spPr>
        <p:txBody>
          <a:bodyPr wrap="square" rtlCol="0">
            <a:spAutoFit/>
          </a:bodyPr>
          <a:lstStyle/>
          <a:p>
            <a:r>
              <a:rPr lang="en-US" sz="3600" dirty="0">
                <a:solidFill>
                  <a:schemeClr val="bg1"/>
                </a:solidFill>
                <a:latin typeface="Franklin Gothic Medium" panose="020B0603020102020204" pitchFamily="34" charset="0"/>
              </a:rPr>
              <a:t>Some Titles!</a:t>
            </a:r>
          </a:p>
        </p:txBody>
      </p:sp>
      <p:sp>
        <p:nvSpPr>
          <p:cNvPr id="10" name="TextBox 9">
            <a:extLst>
              <a:ext uri="{FF2B5EF4-FFF2-40B4-BE49-F238E27FC236}">
                <a16:creationId xmlns:a16="http://schemas.microsoft.com/office/drawing/2014/main" id="{37DEBE62-24A8-EDBF-2F8C-D672FEA51643}"/>
              </a:ext>
            </a:extLst>
          </p:cNvPr>
          <p:cNvSpPr txBox="1"/>
          <p:nvPr/>
        </p:nvSpPr>
        <p:spPr>
          <a:xfrm>
            <a:off x="1441828" y="1607417"/>
            <a:ext cx="7897481" cy="4247317"/>
          </a:xfrm>
          <a:prstGeom prst="rect">
            <a:avLst/>
          </a:prstGeom>
          <a:noFill/>
        </p:spPr>
        <p:txBody>
          <a:bodyPr wrap="square" lIns="91440" tIns="45720" rIns="91440" bIns="45720" rtlCol="0" anchor="t">
            <a:spAutoFit/>
          </a:bodyPr>
          <a:lstStyle/>
          <a:p>
            <a:pPr>
              <a:buBlip>
                <a:blip r:embed="rId4"/>
              </a:buBlip>
            </a:pPr>
            <a:r>
              <a:rPr lang="en-US" dirty="0" err="1">
                <a:solidFill>
                  <a:srgbClr val="000000"/>
                </a:solidFill>
                <a:ea typeface="+mn-lt"/>
                <a:cs typeface="+mn-lt"/>
              </a:rPr>
              <a:t>CrossCurrents</a:t>
            </a:r>
            <a:endParaRPr lang="en-US" dirty="0">
              <a:solidFill>
                <a:srgbClr val="000000"/>
              </a:solidFill>
              <a:ea typeface="+mn-lt"/>
              <a:cs typeface="+mn-lt"/>
            </a:endParaRPr>
          </a:p>
          <a:p>
            <a:pPr>
              <a:buBlip>
                <a:blip r:embed="rId4"/>
              </a:buBlip>
            </a:pPr>
            <a:r>
              <a:rPr lang="en-US" dirty="0">
                <a:solidFill>
                  <a:srgbClr val="000000"/>
                </a:solidFill>
                <a:ea typeface="+mn-lt"/>
                <a:cs typeface="+mn-lt"/>
              </a:rPr>
              <a:t>Decisions of the Roman Rota</a:t>
            </a:r>
          </a:p>
          <a:p>
            <a:pPr>
              <a:buBlip>
                <a:blip r:embed="rId4"/>
              </a:buBlip>
            </a:pPr>
            <a:r>
              <a:rPr lang="en-US" dirty="0" err="1">
                <a:solidFill>
                  <a:srgbClr val="000000"/>
                </a:solidFill>
                <a:ea typeface="+mn-lt"/>
                <a:cs typeface="+mn-lt"/>
              </a:rPr>
              <a:t>Demokratizatsiya</a:t>
            </a:r>
            <a:r>
              <a:rPr lang="en-US" dirty="0">
                <a:solidFill>
                  <a:srgbClr val="000000"/>
                </a:solidFill>
                <a:ea typeface="+mn-lt"/>
                <a:cs typeface="+mn-lt"/>
              </a:rPr>
              <a:t>: The Journal of Post-Soviet Democratization</a:t>
            </a:r>
          </a:p>
          <a:p>
            <a:pPr>
              <a:buBlip>
                <a:blip r:embed="rId4"/>
              </a:buBlip>
            </a:pPr>
            <a:r>
              <a:rPr lang="en-US" dirty="0">
                <a:solidFill>
                  <a:srgbClr val="000000"/>
                </a:solidFill>
                <a:ea typeface="+mn-lt"/>
                <a:cs typeface="+mn-lt"/>
              </a:rPr>
              <a:t>Early Middle English</a:t>
            </a:r>
          </a:p>
          <a:p>
            <a:pPr>
              <a:buBlip>
                <a:blip r:embed="rId4"/>
              </a:buBlip>
            </a:pPr>
            <a:r>
              <a:rPr lang="en-US" dirty="0">
                <a:solidFill>
                  <a:srgbClr val="000000"/>
                </a:solidFill>
                <a:ea typeface="+mn-lt"/>
                <a:cs typeface="+mn-lt"/>
              </a:rPr>
              <a:t>Environment, Space, Place</a:t>
            </a:r>
          </a:p>
          <a:p>
            <a:pPr>
              <a:buBlip>
                <a:blip r:embed="rId4"/>
              </a:buBlip>
            </a:pPr>
            <a:r>
              <a:rPr lang="en-US" dirty="0" err="1">
                <a:solidFill>
                  <a:srgbClr val="000000"/>
                </a:solidFill>
                <a:ea typeface="+mn-lt"/>
                <a:cs typeface="+mn-lt"/>
              </a:rPr>
              <a:t>Ériu</a:t>
            </a:r>
            <a:endParaRPr lang="en-US" dirty="0">
              <a:solidFill>
                <a:srgbClr val="000000"/>
              </a:solidFill>
              <a:ea typeface="+mn-lt"/>
              <a:cs typeface="+mn-lt"/>
            </a:endParaRPr>
          </a:p>
          <a:p>
            <a:pPr>
              <a:buBlip>
                <a:blip r:embed="rId4"/>
              </a:buBlip>
            </a:pPr>
            <a:r>
              <a:rPr lang="en-US" dirty="0">
                <a:solidFill>
                  <a:srgbClr val="000000"/>
                </a:solidFill>
                <a:ea typeface="+mn-lt"/>
                <a:cs typeface="+mn-lt"/>
              </a:rPr>
              <a:t>Fairy Tale Review</a:t>
            </a:r>
          </a:p>
          <a:p>
            <a:pPr>
              <a:buBlip>
                <a:blip r:embed="rId4"/>
              </a:buBlip>
            </a:pPr>
            <a:r>
              <a:rPr lang="en-US" dirty="0">
                <a:solidFill>
                  <a:srgbClr val="000000"/>
                </a:solidFill>
                <a:ea typeface="+mn-lt"/>
                <a:cs typeface="+mn-lt"/>
              </a:rPr>
              <a:t>Feminist Studies</a:t>
            </a:r>
          </a:p>
          <a:p>
            <a:pPr>
              <a:buBlip>
                <a:blip r:embed="rId4"/>
              </a:buBlip>
            </a:pPr>
            <a:r>
              <a:rPr lang="en-US" dirty="0">
                <a:solidFill>
                  <a:srgbClr val="000000"/>
                </a:solidFill>
                <a:ea typeface="+mn-lt"/>
                <a:cs typeface="+mn-lt"/>
              </a:rPr>
              <a:t>Filipino American National Historical Society Journal</a:t>
            </a:r>
          </a:p>
          <a:p>
            <a:pPr>
              <a:buBlip>
                <a:blip r:embed="rId4"/>
              </a:buBlip>
            </a:pPr>
            <a:r>
              <a:rPr lang="en-US" dirty="0">
                <a:solidFill>
                  <a:srgbClr val="000000"/>
                </a:solidFill>
                <a:ea typeface="+mn-lt"/>
                <a:cs typeface="+mn-lt"/>
              </a:rPr>
              <a:t>German Yearbook of Contemporary History</a:t>
            </a:r>
          </a:p>
          <a:p>
            <a:pPr>
              <a:buBlip>
                <a:blip r:embed="rId4"/>
              </a:buBlip>
            </a:pPr>
            <a:r>
              <a:rPr lang="en-US" dirty="0">
                <a:solidFill>
                  <a:srgbClr val="000000"/>
                </a:solidFill>
                <a:ea typeface="+mn-lt"/>
                <a:cs typeface="+mn-lt"/>
              </a:rPr>
              <a:t>Group</a:t>
            </a:r>
          </a:p>
          <a:p>
            <a:pPr>
              <a:buBlip>
                <a:blip r:embed="rId4"/>
              </a:buBlip>
            </a:pPr>
            <a:r>
              <a:rPr lang="en-US" dirty="0">
                <a:solidFill>
                  <a:srgbClr val="000000"/>
                </a:solidFill>
                <a:ea typeface="+mn-lt"/>
                <a:cs typeface="+mn-lt"/>
              </a:rPr>
              <a:t>Health and History</a:t>
            </a:r>
          </a:p>
          <a:p>
            <a:pPr>
              <a:buBlip>
                <a:blip r:embed="rId4"/>
              </a:buBlip>
            </a:pPr>
            <a:r>
              <a:rPr lang="en-US" dirty="0">
                <a:solidFill>
                  <a:srgbClr val="000000"/>
                </a:solidFill>
                <a:ea typeface="+mn-lt"/>
                <a:cs typeface="+mn-lt"/>
              </a:rPr>
              <a:t>Hesperia: The Journal of the American School of Classical Studies at Athens</a:t>
            </a:r>
          </a:p>
          <a:p>
            <a:pPr>
              <a:buBlip>
                <a:blip r:embed="rId4"/>
              </a:buBlip>
            </a:pPr>
            <a:r>
              <a:rPr lang="en-US" dirty="0">
                <a:solidFill>
                  <a:srgbClr val="000000"/>
                </a:solidFill>
                <a:ea typeface="+mn-lt"/>
                <a:cs typeface="+mn-lt"/>
              </a:rPr>
              <a:t>Historical Performance</a:t>
            </a:r>
          </a:p>
          <a:p>
            <a:pPr>
              <a:buBlip>
                <a:blip r:embed="rId4"/>
              </a:buBlip>
            </a:pPr>
            <a:r>
              <a:rPr lang="en-US" dirty="0">
                <a:solidFill>
                  <a:srgbClr val="000000"/>
                </a:solidFill>
                <a:ea typeface="+mn-lt"/>
                <a:cs typeface="+mn-lt"/>
              </a:rPr>
              <a:t>Home Front Studies</a:t>
            </a:r>
            <a:endParaRPr lang="en-US" dirty="0">
              <a:latin typeface="Franklin Gothic Book" panose="020B0503020102020204" pitchFamily="34" charset="0"/>
            </a:endParaRPr>
          </a:p>
        </p:txBody>
      </p:sp>
      <p:sp>
        <p:nvSpPr>
          <p:cNvPr id="11" name="Rectangle 10">
            <a:extLst>
              <a:ext uri="{FF2B5EF4-FFF2-40B4-BE49-F238E27FC236}">
                <a16:creationId xmlns:a16="http://schemas.microsoft.com/office/drawing/2014/main" id="{23DFAB72-8B7B-C942-C455-DABB8C7B8374}"/>
              </a:ext>
            </a:extLst>
          </p:cNvPr>
          <p:cNvSpPr/>
          <p:nvPr/>
        </p:nvSpPr>
        <p:spPr>
          <a:xfrm>
            <a:off x="1526959" y="3405643"/>
            <a:ext cx="286601" cy="18288"/>
          </a:xfrm>
          <a:prstGeom prst="rect">
            <a:avLst/>
          </a:prstGeom>
          <a:solidFill>
            <a:srgbClr val="244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E4A862C-F313-1A67-BE71-DF7A3C42E525}"/>
              </a:ext>
            </a:extLst>
          </p:cNvPr>
          <p:cNvSpPr txBox="1"/>
          <p:nvPr/>
        </p:nvSpPr>
        <p:spPr>
          <a:xfrm>
            <a:off x="1438181" y="6604987"/>
            <a:ext cx="1142459" cy="230832"/>
          </a:xfrm>
          <a:prstGeom prst="rect">
            <a:avLst/>
          </a:prstGeom>
          <a:noFill/>
        </p:spPr>
        <p:txBody>
          <a:bodyPr wrap="square" rtlCol="0">
            <a:spAutoFit/>
          </a:bodyPr>
          <a:lstStyle/>
          <a:p>
            <a:r>
              <a:rPr lang="en-US" sz="900" b="1" dirty="0">
                <a:solidFill>
                  <a:schemeClr val="bg1"/>
                </a:solidFill>
                <a:latin typeface="Franklin Gothic Book" panose="020B0503020102020204" pitchFamily="34" charset="0"/>
              </a:rPr>
              <a:t>MUSE.JHU.EDU</a:t>
            </a:r>
          </a:p>
        </p:txBody>
      </p:sp>
      <p:sp>
        <p:nvSpPr>
          <p:cNvPr id="8" name="TextBox 7">
            <a:extLst>
              <a:ext uri="{FF2B5EF4-FFF2-40B4-BE49-F238E27FC236}">
                <a16:creationId xmlns:a16="http://schemas.microsoft.com/office/drawing/2014/main" id="{44E6A6FB-BCF6-CDBB-69D9-AB5174D787FA}"/>
              </a:ext>
            </a:extLst>
          </p:cNvPr>
          <p:cNvSpPr txBox="1"/>
          <p:nvPr/>
        </p:nvSpPr>
        <p:spPr>
          <a:xfrm>
            <a:off x="3237390" y="6604987"/>
            <a:ext cx="2476870" cy="230832"/>
          </a:xfrm>
          <a:prstGeom prst="rect">
            <a:avLst/>
          </a:prstGeom>
          <a:noFill/>
        </p:spPr>
        <p:txBody>
          <a:bodyPr wrap="square" rtlCol="0">
            <a:spAutoFit/>
          </a:bodyPr>
          <a:lstStyle/>
          <a:p>
            <a:r>
              <a:rPr lang="en-US" sz="900" b="1" i="0" dirty="0">
                <a:solidFill>
                  <a:schemeClr val="bg1"/>
                </a:solidFill>
                <a:effectLst/>
                <a:latin typeface="Franklin Gothic Medium" panose="020B0603020102020204" pitchFamily="34" charset="0"/>
              </a:rPr>
              <a:t>#</a:t>
            </a:r>
            <a:r>
              <a:rPr lang="en-US" sz="900" b="1" i="0" dirty="0">
                <a:solidFill>
                  <a:schemeClr val="bg1"/>
                </a:solidFill>
                <a:effectLst/>
                <a:latin typeface="Franklin Gothic Book" panose="020B0503020102020204" pitchFamily="34" charset="0"/>
              </a:rPr>
              <a:t>PROJECTMUSE</a:t>
            </a:r>
            <a:endParaRPr lang="en-US" sz="900" b="1"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4078891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0579A3E-F8E9-7D50-84AA-BA807E50A4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7725905"/>
          </a:xfrm>
          <a:prstGeom prst="rect">
            <a:avLst/>
          </a:prstGeom>
        </p:spPr>
      </p:pic>
      <p:sp>
        <p:nvSpPr>
          <p:cNvPr id="5" name="TextBox 4">
            <a:extLst>
              <a:ext uri="{FF2B5EF4-FFF2-40B4-BE49-F238E27FC236}">
                <a16:creationId xmlns:a16="http://schemas.microsoft.com/office/drawing/2014/main" id="{5264926F-985B-4F81-A8BE-B819094E3469}"/>
              </a:ext>
            </a:extLst>
          </p:cNvPr>
          <p:cNvSpPr txBox="1"/>
          <p:nvPr/>
        </p:nvSpPr>
        <p:spPr>
          <a:xfrm>
            <a:off x="2944678" y="2262753"/>
            <a:ext cx="6555783" cy="2862322"/>
          </a:xfrm>
          <a:prstGeom prst="rect">
            <a:avLst/>
          </a:prstGeom>
          <a:noFill/>
        </p:spPr>
        <p:txBody>
          <a:bodyPr wrap="square" rtlCol="0">
            <a:spAutoFit/>
          </a:bodyPr>
          <a:lstStyle/>
          <a:p>
            <a:r>
              <a:rPr lang="en-US" sz="6000" b="1" dirty="0">
                <a:solidFill>
                  <a:srgbClr val="244570"/>
                </a:solidFill>
                <a:latin typeface="Franklin Gothic Medium" panose="020B0603020102020204" pitchFamily="34" charset="0"/>
                <a:cs typeface="Archivo Narrow" pitchFamily="2" charset="0"/>
              </a:rPr>
              <a:t>Latin American University Press Books</a:t>
            </a:r>
          </a:p>
        </p:txBody>
      </p:sp>
    </p:spTree>
    <p:extLst>
      <p:ext uri="{BB962C8B-B14F-4D97-AF65-F5344CB8AC3E}">
        <p14:creationId xmlns:p14="http://schemas.microsoft.com/office/powerpoint/2010/main" val="64190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E8653374-1DC4-114C-8AB7-5E30C3A50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6" name="TextBox 5">
            <a:extLst>
              <a:ext uri="{FF2B5EF4-FFF2-40B4-BE49-F238E27FC236}">
                <a16:creationId xmlns:a16="http://schemas.microsoft.com/office/drawing/2014/main" id="{1FBE0F60-5D50-3D34-CFFD-FB371F6AC879}"/>
              </a:ext>
            </a:extLst>
          </p:cNvPr>
          <p:cNvSpPr txBox="1"/>
          <p:nvPr/>
        </p:nvSpPr>
        <p:spPr>
          <a:xfrm>
            <a:off x="1393795" y="905522"/>
            <a:ext cx="4702206" cy="1077218"/>
          </a:xfrm>
          <a:prstGeom prst="rect">
            <a:avLst/>
          </a:prstGeom>
          <a:noFill/>
        </p:spPr>
        <p:txBody>
          <a:bodyPr wrap="square" rtlCol="0">
            <a:spAutoFit/>
          </a:bodyPr>
          <a:lstStyle/>
          <a:p>
            <a:r>
              <a:rPr lang="en-US" sz="3200" dirty="0">
                <a:solidFill>
                  <a:schemeClr val="bg1"/>
                </a:solidFill>
                <a:latin typeface="Franklin Gothic Book" panose="020B0503020102020204" pitchFamily="34" charset="0"/>
                <a:cs typeface="72 Black" panose="020B0A04030603020204" pitchFamily="34" charset="0"/>
              </a:rPr>
              <a:t>Latin American UP Books	</a:t>
            </a:r>
          </a:p>
        </p:txBody>
      </p:sp>
      <p:sp>
        <p:nvSpPr>
          <p:cNvPr id="10" name="TextBox 9">
            <a:extLst>
              <a:ext uri="{FF2B5EF4-FFF2-40B4-BE49-F238E27FC236}">
                <a16:creationId xmlns:a16="http://schemas.microsoft.com/office/drawing/2014/main" id="{37DEBE62-24A8-EDBF-2F8C-D672FEA51643}"/>
              </a:ext>
            </a:extLst>
          </p:cNvPr>
          <p:cNvSpPr txBox="1"/>
          <p:nvPr/>
        </p:nvSpPr>
        <p:spPr>
          <a:xfrm>
            <a:off x="1468759" y="3036204"/>
            <a:ext cx="8784950" cy="4247317"/>
          </a:xfrm>
          <a:prstGeom prst="rect">
            <a:avLst/>
          </a:prstGeom>
          <a:noFill/>
        </p:spPr>
        <p:txBody>
          <a:bodyPr wrap="square" rtlCol="0">
            <a:spAutoFit/>
          </a:bodyPr>
          <a:lstStyle/>
          <a:p>
            <a:pPr marL="285750" indent="-285750">
              <a:spcAft>
                <a:spcPts val="1800"/>
              </a:spcAft>
              <a:buBlip>
                <a:blip r:embed="rId4"/>
              </a:buBlip>
            </a:pPr>
            <a:r>
              <a:rPr lang="en-US" b="0" i="0" u="none" strike="noStrike" dirty="0">
                <a:solidFill>
                  <a:srgbClr val="254A62"/>
                </a:solidFill>
                <a:effectLst/>
                <a:latin typeface="Arial" panose="020B0604020202020204" pitchFamily="34" charset="0"/>
              </a:rPr>
              <a:t>MUSE has made agreements with more than 80 Latin American presses to contribute books to the initiative.</a:t>
            </a:r>
          </a:p>
          <a:p>
            <a:pPr marL="285750" indent="-285750">
              <a:spcAft>
                <a:spcPts val="1800"/>
              </a:spcAft>
              <a:buBlip>
                <a:blip r:embed="rId4"/>
              </a:buBlip>
            </a:pPr>
            <a:r>
              <a:rPr lang="en-US" b="0" i="0" u="none" strike="noStrike" dirty="0">
                <a:solidFill>
                  <a:srgbClr val="254A62"/>
                </a:solidFill>
                <a:effectLst/>
                <a:latin typeface="Arial" panose="020B0604020202020204" pitchFamily="34" charset="0"/>
              </a:rPr>
              <a:t>MUSE has partnered with EULAC, the Association of University Presses of Latin America and the Caribbean.</a:t>
            </a:r>
          </a:p>
          <a:p>
            <a:pPr marL="285750" indent="-285750">
              <a:spcAft>
                <a:spcPts val="1800"/>
              </a:spcAft>
              <a:buBlip>
                <a:blip r:embed="rId4"/>
              </a:buBlip>
            </a:pPr>
            <a:r>
              <a:rPr lang="en-US" b="0" i="0" u="none" strike="noStrike" dirty="0">
                <a:solidFill>
                  <a:srgbClr val="254A62"/>
                </a:solidFill>
                <a:effectLst/>
                <a:latin typeface="Arial" panose="020B0604020202020204" pitchFamily="34" charset="0"/>
              </a:rPr>
              <a:t>Projected to include Portuguese-language scholarship from Brazil.</a:t>
            </a:r>
          </a:p>
          <a:p>
            <a:pPr marL="285750" indent="-285750">
              <a:spcAft>
                <a:spcPts val="1800"/>
              </a:spcAft>
              <a:buBlip>
                <a:blip r:embed="rId4"/>
              </a:buBlip>
            </a:pPr>
            <a:r>
              <a:rPr lang="en-US" dirty="0">
                <a:solidFill>
                  <a:srgbClr val="254A62"/>
                </a:solidFill>
                <a:latin typeface="Arial" panose="020B0604020202020204" pitchFamily="34" charset="0"/>
              </a:rPr>
              <a:t>There are nearly 1,000 titles available now with about 5,000 anticipated to be on the platform by the end of 2024, if not more.</a:t>
            </a:r>
            <a:endParaRPr lang="en-US" b="0" i="0" u="none" strike="noStrike" dirty="0">
              <a:solidFill>
                <a:srgbClr val="254A62"/>
              </a:solidFill>
              <a:effectLst/>
              <a:latin typeface="Arial" panose="020B0604020202020204" pitchFamily="34" charset="0"/>
            </a:endParaRPr>
          </a:p>
          <a:p>
            <a:pPr marL="285750" indent="-285750">
              <a:spcAft>
                <a:spcPts val="1800"/>
              </a:spcAft>
              <a:buBlip>
                <a:blip r:embed="rId4"/>
              </a:buBlip>
            </a:pPr>
            <a:r>
              <a:rPr lang="en-US" dirty="0">
                <a:hlinkClick r:id="rId5"/>
              </a:rPr>
              <a:t>Download a list of participating publishers (.xls)</a:t>
            </a:r>
            <a:r>
              <a:rPr lang="en-US" dirty="0"/>
              <a:t>.</a:t>
            </a:r>
            <a:endParaRPr lang="en-US" b="0" i="0" u="none" strike="noStrike" dirty="0">
              <a:solidFill>
                <a:srgbClr val="254A62"/>
              </a:solidFill>
              <a:effectLst/>
              <a:latin typeface="Arial" panose="020B0604020202020204" pitchFamily="34" charset="0"/>
            </a:endParaRPr>
          </a:p>
          <a:p>
            <a:pPr marL="285750" indent="-285750">
              <a:spcAft>
                <a:spcPts val="1800"/>
              </a:spcAft>
              <a:buBlip>
                <a:blip r:embed="rId4"/>
              </a:buBlip>
            </a:pPr>
            <a:endParaRPr lang="en-US" b="0" i="0" u="none" strike="noStrike" dirty="0">
              <a:solidFill>
                <a:srgbClr val="254A62"/>
              </a:solidFill>
              <a:effectLst/>
              <a:latin typeface="Arial" panose="020B0604020202020204" pitchFamily="34" charset="0"/>
            </a:endParaRPr>
          </a:p>
          <a:p>
            <a:pPr marL="285750" indent="-285750">
              <a:spcAft>
                <a:spcPts val="1800"/>
              </a:spcAft>
              <a:buBlip>
                <a:blip r:embed="rId4"/>
              </a:buBlip>
            </a:pPr>
            <a:endParaRPr lang="en-US" dirty="0">
              <a:latin typeface="Franklin Gothic Book" panose="020B0503020102020204" pitchFamily="34" charset="0"/>
            </a:endParaRPr>
          </a:p>
        </p:txBody>
      </p:sp>
      <p:sp>
        <p:nvSpPr>
          <p:cNvPr id="11" name="Rectangle 10">
            <a:extLst>
              <a:ext uri="{FF2B5EF4-FFF2-40B4-BE49-F238E27FC236}">
                <a16:creationId xmlns:a16="http://schemas.microsoft.com/office/drawing/2014/main" id="{23DFAB72-8B7B-C942-C455-DABB8C7B8374}"/>
              </a:ext>
            </a:extLst>
          </p:cNvPr>
          <p:cNvSpPr/>
          <p:nvPr/>
        </p:nvSpPr>
        <p:spPr>
          <a:xfrm>
            <a:off x="1526959" y="2837469"/>
            <a:ext cx="286601" cy="18288"/>
          </a:xfrm>
          <a:prstGeom prst="rect">
            <a:avLst/>
          </a:prstGeom>
          <a:solidFill>
            <a:srgbClr val="244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12780FE-9373-0C54-F8D6-1EF7E40BA18D}"/>
              </a:ext>
            </a:extLst>
          </p:cNvPr>
          <p:cNvSpPr txBox="1"/>
          <p:nvPr/>
        </p:nvSpPr>
        <p:spPr>
          <a:xfrm>
            <a:off x="1410561" y="1810050"/>
            <a:ext cx="9171622" cy="1015663"/>
          </a:xfrm>
          <a:prstGeom prst="rect">
            <a:avLst/>
          </a:prstGeom>
          <a:noFill/>
        </p:spPr>
        <p:txBody>
          <a:bodyPr wrap="square">
            <a:spAutoFit/>
          </a:bodyPr>
          <a:lstStyle/>
          <a:p>
            <a:r>
              <a:rPr lang="en-US" sz="2000" b="0" i="0" u="none" strike="noStrike" dirty="0">
                <a:solidFill>
                  <a:srgbClr val="254A62"/>
                </a:solidFill>
                <a:effectLst/>
                <a:latin typeface="Arial" panose="020B0604020202020204" pitchFamily="34" charset="0"/>
              </a:rPr>
              <a:t>Elevating the global visibility of this important Spanish-language scholarship from Latin American presses is a key component of MUSE’s commitment to equity, inclusion, and diversity. </a:t>
            </a:r>
            <a:endParaRPr lang="en-US" sz="2000" b="1" i="1" dirty="0">
              <a:solidFill>
                <a:srgbClr val="000000"/>
              </a:solidFill>
              <a:effectLst/>
              <a:latin typeface="Franklin Gothic Book" panose="020B0503020102020204" pitchFamily="34" charset="0"/>
            </a:endParaRPr>
          </a:p>
        </p:txBody>
      </p:sp>
    </p:spTree>
    <p:extLst>
      <p:ext uri="{BB962C8B-B14F-4D97-AF65-F5344CB8AC3E}">
        <p14:creationId xmlns:p14="http://schemas.microsoft.com/office/powerpoint/2010/main" val="3887877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at a desk&#10;&#10;Description automatically generated with medium confidence">
            <a:extLst>
              <a:ext uri="{FF2B5EF4-FFF2-40B4-BE49-F238E27FC236}">
                <a16:creationId xmlns:a16="http://schemas.microsoft.com/office/drawing/2014/main" id="{A84A2560-3B97-5578-1762-360C1D6A66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4762" y="-985421"/>
            <a:ext cx="4572000" cy="6858000"/>
          </a:xfrm>
          <a:prstGeom prst="rect">
            <a:avLst/>
          </a:prstGeom>
        </p:spPr>
      </p:pic>
      <p:pic>
        <p:nvPicPr>
          <p:cNvPr id="3" name="Picture 2" descr="Icon&#10;&#10;Description automatically generated">
            <a:extLst>
              <a:ext uri="{FF2B5EF4-FFF2-40B4-BE49-F238E27FC236}">
                <a16:creationId xmlns:a16="http://schemas.microsoft.com/office/drawing/2014/main" id="{5392E61D-0176-F744-7D05-02C3FC49B9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0" name="TextBox 9">
            <a:extLst>
              <a:ext uri="{FF2B5EF4-FFF2-40B4-BE49-F238E27FC236}">
                <a16:creationId xmlns:a16="http://schemas.microsoft.com/office/drawing/2014/main" id="{ABA85776-830C-A658-0D61-4B5A2DF6184D}"/>
              </a:ext>
            </a:extLst>
          </p:cNvPr>
          <p:cNvSpPr txBox="1"/>
          <p:nvPr/>
        </p:nvSpPr>
        <p:spPr>
          <a:xfrm>
            <a:off x="4341180" y="1038686"/>
            <a:ext cx="4719961" cy="646331"/>
          </a:xfrm>
          <a:prstGeom prst="rect">
            <a:avLst/>
          </a:prstGeom>
          <a:noFill/>
        </p:spPr>
        <p:txBody>
          <a:bodyPr wrap="square" rtlCol="0">
            <a:spAutoFit/>
          </a:bodyPr>
          <a:lstStyle/>
          <a:p>
            <a:r>
              <a:rPr lang="en-US" sz="3600" dirty="0">
                <a:solidFill>
                  <a:schemeClr val="bg1"/>
                </a:solidFill>
                <a:latin typeface="Franklin Gothic Medium" panose="020B0603020102020204" pitchFamily="34" charset="0"/>
              </a:rPr>
              <a:t>For More Information</a:t>
            </a:r>
          </a:p>
        </p:txBody>
      </p:sp>
      <p:sp>
        <p:nvSpPr>
          <p:cNvPr id="4" name="TextBox 3">
            <a:extLst>
              <a:ext uri="{FF2B5EF4-FFF2-40B4-BE49-F238E27FC236}">
                <a16:creationId xmlns:a16="http://schemas.microsoft.com/office/drawing/2014/main" id="{844C7C27-092E-A5EB-3429-DBD7C4E74F01}"/>
              </a:ext>
            </a:extLst>
          </p:cNvPr>
          <p:cNvSpPr txBox="1"/>
          <p:nvPr/>
        </p:nvSpPr>
        <p:spPr>
          <a:xfrm>
            <a:off x="1438181" y="6604987"/>
            <a:ext cx="1447259" cy="230832"/>
          </a:xfrm>
          <a:prstGeom prst="rect">
            <a:avLst/>
          </a:prstGeom>
          <a:noFill/>
        </p:spPr>
        <p:txBody>
          <a:bodyPr wrap="square" rtlCol="0">
            <a:spAutoFit/>
          </a:bodyPr>
          <a:lstStyle/>
          <a:p>
            <a:r>
              <a:rPr lang="en-US" sz="900" b="1">
                <a:solidFill>
                  <a:schemeClr val="bg1"/>
                </a:solidFill>
                <a:latin typeface="Franklin Gothic Book" panose="020B0503020102020204" pitchFamily="34" charset="0"/>
              </a:rPr>
              <a:t>MUSE.JHU.EDU</a:t>
            </a:r>
          </a:p>
        </p:txBody>
      </p:sp>
      <p:sp>
        <p:nvSpPr>
          <p:cNvPr id="5" name="TextBox 4">
            <a:extLst>
              <a:ext uri="{FF2B5EF4-FFF2-40B4-BE49-F238E27FC236}">
                <a16:creationId xmlns:a16="http://schemas.microsoft.com/office/drawing/2014/main" id="{9FB222C5-91F2-E118-A071-BA775EBB8722}"/>
              </a:ext>
            </a:extLst>
          </p:cNvPr>
          <p:cNvSpPr txBox="1"/>
          <p:nvPr/>
        </p:nvSpPr>
        <p:spPr>
          <a:xfrm>
            <a:off x="3237390" y="6604987"/>
            <a:ext cx="2476870" cy="230832"/>
          </a:xfrm>
          <a:prstGeom prst="rect">
            <a:avLst/>
          </a:prstGeom>
          <a:noFill/>
        </p:spPr>
        <p:txBody>
          <a:bodyPr wrap="square" rtlCol="0">
            <a:spAutoFit/>
          </a:bodyPr>
          <a:lstStyle/>
          <a:p>
            <a:r>
              <a:rPr lang="en-US" sz="900" b="1" i="0">
                <a:solidFill>
                  <a:schemeClr val="bg1"/>
                </a:solidFill>
                <a:effectLst/>
                <a:latin typeface="Franklin Gothic Medium" panose="020B0603020102020204" pitchFamily="34" charset="0"/>
              </a:rPr>
              <a:t>#</a:t>
            </a:r>
            <a:r>
              <a:rPr lang="en-US" sz="900" b="1" i="0">
                <a:solidFill>
                  <a:schemeClr val="bg1"/>
                </a:solidFill>
                <a:effectLst/>
                <a:latin typeface="Franklin Gothic Book" panose="020B0503020102020204" pitchFamily="34" charset="0"/>
              </a:rPr>
              <a:t>PROJECTMUSE</a:t>
            </a:r>
            <a:endParaRPr lang="en-US" sz="900" b="1">
              <a:solidFill>
                <a:schemeClr val="bg1"/>
              </a:solidFill>
              <a:latin typeface="Franklin Gothic Book" panose="020B0503020102020204" pitchFamily="34" charset="0"/>
            </a:endParaRPr>
          </a:p>
        </p:txBody>
      </p:sp>
      <p:graphicFrame>
        <p:nvGraphicFramePr>
          <p:cNvPr id="33" name="TextBox 12">
            <a:extLst>
              <a:ext uri="{FF2B5EF4-FFF2-40B4-BE49-F238E27FC236}">
                <a16:creationId xmlns:a16="http://schemas.microsoft.com/office/drawing/2014/main" id="{4E450584-27A9-8003-5513-05B717C3FC64}"/>
              </a:ext>
            </a:extLst>
          </p:cNvPr>
          <p:cNvGraphicFramePr/>
          <p:nvPr>
            <p:extLst>
              <p:ext uri="{D42A27DB-BD31-4B8C-83A1-F6EECF244321}">
                <p14:modId xmlns:p14="http://schemas.microsoft.com/office/powerpoint/2010/main" val="38412572"/>
              </p:ext>
            </p:extLst>
          </p:nvPr>
        </p:nvGraphicFramePr>
        <p:xfrm>
          <a:off x="4341180" y="1709910"/>
          <a:ext cx="6702640" cy="36799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69758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5AE7413B-3B21-F4F8-95C9-5D729AE757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6" name="TextBox 5">
            <a:extLst>
              <a:ext uri="{FF2B5EF4-FFF2-40B4-BE49-F238E27FC236}">
                <a16:creationId xmlns:a16="http://schemas.microsoft.com/office/drawing/2014/main" id="{AB3D7CEC-353A-4D76-B24E-8EECD8067396}"/>
              </a:ext>
            </a:extLst>
          </p:cNvPr>
          <p:cNvSpPr txBox="1"/>
          <p:nvPr/>
        </p:nvSpPr>
        <p:spPr>
          <a:xfrm>
            <a:off x="3715983" y="2432482"/>
            <a:ext cx="8069802" cy="1107996"/>
          </a:xfrm>
          <a:prstGeom prst="rect">
            <a:avLst/>
          </a:prstGeom>
          <a:noFill/>
        </p:spPr>
        <p:txBody>
          <a:bodyPr wrap="square" rtlCol="0">
            <a:spAutoFit/>
          </a:bodyPr>
          <a:lstStyle/>
          <a:p>
            <a:r>
              <a:rPr lang="en-US" sz="6600" b="1" dirty="0">
                <a:solidFill>
                  <a:schemeClr val="bg1"/>
                </a:solidFill>
                <a:latin typeface="Franklin Gothic Medium" panose="020B0603020102020204" pitchFamily="34" charset="0"/>
                <a:ea typeface="Verdana" panose="020B0604030504040204" pitchFamily="34" charset="0"/>
                <a:cs typeface="Archivo Narrow" pitchFamily="2" charset="0"/>
              </a:rPr>
              <a:t>Thank You!</a:t>
            </a:r>
          </a:p>
        </p:txBody>
      </p:sp>
      <p:sp>
        <p:nvSpPr>
          <p:cNvPr id="8" name="TextBox 7">
            <a:extLst>
              <a:ext uri="{FF2B5EF4-FFF2-40B4-BE49-F238E27FC236}">
                <a16:creationId xmlns:a16="http://schemas.microsoft.com/office/drawing/2014/main" id="{C43F5547-0B5A-4496-9FA8-985CFBA7A49E}"/>
              </a:ext>
            </a:extLst>
          </p:cNvPr>
          <p:cNvSpPr txBox="1"/>
          <p:nvPr/>
        </p:nvSpPr>
        <p:spPr>
          <a:xfrm>
            <a:off x="3786910" y="4491174"/>
            <a:ext cx="4119418" cy="646331"/>
          </a:xfrm>
          <a:prstGeom prst="rect">
            <a:avLst/>
          </a:prstGeom>
          <a:noFill/>
        </p:spPr>
        <p:txBody>
          <a:bodyPr wrap="square" rtlCol="0">
            <a:spAutoFit/>
          </a:bodyPr>
          <a:lstStyle/>
          <a:p>
            <a:r>
              <a:rPr lang="en-US" dirty="0">
                <a:solidFill>
                  <a:schemeClr val="bg1"/>
                </a:solidFill>
                <a:latin typeface="Franklin Gothic Book" panose="020B0503020102020204" pitchFamily="34" charset="0"/>
              </a:rPr>
              <a:t>Doug Storm</a:t>
            </a:r>
          </a:p>
          <a:p>
            <a:r>
              <a:rPr lang="en-US" dirty="0" err="1">
                <a:solidFill>
                  <a:schemeClr val="bg1"/>
                </a:solidFill>
                <a:latin typeface="Franklin Gothic Book" panose="020B0503020102020204" pitchFamily="34" charset="0"/>
              </a:rPr>
              <a:t>Dstorm.muse@jhu.edu</a:t>
            </a:r>
            <a:endParaRPr lang="en-US"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2099460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9A3458-CC61-09C8-461F-21486FA65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04" y="-233613"/>
            <a:ext cx="4572000" cy="6858000"/>
          </a:xfrm>
          <a:prstGeom prst="rect">
            <a:avLst/>
          </a:prstGeom>
        </p:spPr>
      </p:pic>
      <p:pic>
        <p:nvPicPr>
          <p:cNvPr id="9" name="Picture 8" descr="Icon&#10;&#10;Description automatically generated">
            <a:extLst>
              <a:ext uri="{FF2B5EF4-FFF2-40B4-BE49-F238E27FC236}">
                <a16:creationId xmlns:a16="http://schemas.microsoft.com/office/drawing/2014/main" id="{50C4AD64-0803-97CE-2261-BFE896BC4B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 y="0"/>
            <a:ext cx="12190815" cy="6858000"/>
          </a:xfrm>
          <a:prstGeom prst="rect">
            <a:avLst/>
          </a:prstGeom>
        </p:spPr>
      </p:pic>
      <p:sp>
        <p:nvSpPr>
          <p:cNvPr id="10" name="TextBox 9">
            <a:extLst>
              <a:ext uri="{FF2B5EF4-FFF2-40B4-BE49-F238E27FC236}">
                <a16:creationId xmlns:a16="http://schemas.microsoft.com/office/drawing/2014/main" id="{6DECCA1D-9A40-51B3-BFA1-B297D5F66FEC}"/>
              </a:ext>
            </a:extLst>
          </p:cNvPr>
          <p:cNvSpPr txBox="1"/>
          <p:nvPr/>
        </p:nvSpPr>
        <p:spPr>
          <a:xfrm>
            <a:off x="4341180" y="1038686"/>
            <a:ext cx="7279690" cy="646331"/>
          </a:xfrm>
          <a:prstGeom prst="rect">
            <a:avLst/>
          </a:prstGeom>
          <a:noFill/>
        </p:spPr>
        <p:txBody>
          <a:bodyPr wrap="square" rtlCol="0">
            <a:spAutoFit/>
          </a:bodyPr>
          <a:lstStyle/>
          <a:p>
            <a:r>
              <a:rPr lang="en-US" sz="3600" dirty="0">
                <a:solidFill>
                  <a:schemeClr val="bg1"/>
                </a:solidFill>
                <a:latin typeface="Franklin Gothic Book" panose="020B0503020102020204" pitchFamily="34" charset="0"/>
              </a:rPr>
              <a:t>What is Project MUSE?</a:t>
            </a:r>
          </a:p>
        </p:txBody>
      </p:sp>
      <p:pic>
        <p:nvPicPr>
          <p:cNvPr id="3" name="Picture 2">
            <a:extLst>
              <a:ext uri="{FF2B5EF4-FFF2-40B4-BE49-F238E27FC236}">
                <a16:creationId xmlns:a16="http://schemas.microsoft.com/office/drawing/2014/main" id="{3668AF11-52E9-4514-BA32-EEB38F97DF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6176" y="1782153"/>
            <a:ext cx="4417435" cy="3063811"/>
          </a:xfrm>
          <a:prstGeom prst="rect">
            <a:avLst/>
          </a:prstGeom>
          <a:effectLst>
            <a:softEdge rad="38100"/>
          </a:effectLst>
        </p:spPr>
      </p:pic>
      <p:sp>
        <p:nvSpPr>
          <p:cNvPr id="8" name="TextBox 7">
            <a:extLst>
              <a:ext uri="{FF2B5EF4-FFF2-40B4-BE49-F238E27FC236}">
                <a16:creationId xmlns:a16="http://schemas.microsoft.com/office/drawing/2014/main" id="{FA01A427-1392-4B59-BE55-CD6D37329415}"/>
              </a:ext>
            </a:extLst>
          </p:cNvPr>
          <p:cNvSpPr txBox="1"/>
          <p:nvPr/>
        </p:nvSpPr>
        <p:spPr>
          <a:xfrm>
            <a:off x="3621462" y="1866866"/>
            <a:ext cx="1587847" cy="516116"/>
          </a:xfrm>
          <a:prstGeom prst="rect">
            <a:avLst/>
          </a:prstGeom>
          <a:noFill/>
        </p:spPr>
        <p:txBody>
          <a:bodyPr wrap="square" numCol="1">
            <a:spAutoFit/>
          </a:bodyPr>
          <a:lstStyle/>
          <a:p>
            <a:pPr marL="285750" indent="-285750">
              <a:lnSpc>
                <a:spcPct val="150000"/>
              </a:lnSpc>
              <a:spcAft>
                <a:spcPts val="1200"/>
              </a:spcAft>
              <a:buBlip>
                <a:blip r:embed="rId6"/>
              </a:buBlip>
            </a:pPr>
            <a:r>
              <a:rPr lang="en-US" sz="2000" dirty="0">
                <a:solidFill>
                  <a:schemeClr val="bg1"/>
                </a:solidFill>
                <a:latin typeface="Franklin Gothic Book" panose="020B0503020102020204" pitchFamily="34" charset="0"/>
              </a:rPr>
              <a:t>Journals</a:t>
            </a:r>
          </a:p>
        </p:txBody>
      </p:sp>
      <p:sp>
        <p:nvSpPr>
          <p:cNvPr id="11" name="TextBox 10">
            <a:extLst>
              <a:ext uri="{FF2B5EF4-FFF2-40B4-BE49-F238E27FC236}">
                <a16:creationId xmlns:a16="http://schemas.microsoft.com/office/drawing/2014/main" id="{585889F7-82C5-43A3-832C-3071F168C4D0}"/>
              </a:ext>
            </a:extLst>
          </p:cNvPr>
          <p:cNvSpPr txBox="1"/>
          <p:nvPr/>
        </p:nvSpPr>
        <p:spPr>
          <a:xfrm>
            <a:off x="3968329" y="3195387"/>
            <a:ext cx="1587847" cy="516116"/>
          </a:xfrm>
          <a:prstGeom prst="rect">
            <a:avLst/>
          </a:prstGeom>
          <a:noFill/>
        </p:spPr>
        <p:txBody>
          <a:bodyPr wrap="square" numCol="1">
            <a:spAutoFit/>
          </a:bodyPr>
          <a:lstStyle/>
          <a:p>
            <a:pPr marL="285750" indent="-285750">
              <a:lnSpc>
                <a:spcPct val="150000"/>
              </a:lnSpc>
              <a:spcAft>
                <a:spcPts val="1200"/>
              </a:spcAft>
              <a:buBlip>
                <a:blip r:embed="rId6"/>
              </a:buBlip>
            </a:pPr>
            <a:r>
              <a:rPr lang="en-US" sz="2000" dirty="0">
                <a:solidFill>
                  <a:schemeClr val="bg1"/>
                </a:solidFill>
                <a:latin typeface="Franklin Gothic Book" panose="020B0503020102020204" pitchFamily="34" charset="0"/>
              </a:rPr>
              <a:t>Books</a:t>
            </a:r>
          </a:p>
        </p:txBody>
      </p:sp>
      <p:sp>
        <p:nvSpPr>
          <p:cNvPr id="12" name="TextBox 11">
            <a:extLst>
              <a:ext uri="{FF2B5EF4-FFF2-40B4-BE49-F238E27FC236}">
                <a16:creationId xmlns:a16="http://schemas.microsoft.com/office/drawing/2014/main" id="{E9BD2ADF-FCAA-4BFB-B4E6-59713717E084}"/>
              </a:ext>
            </a:extLst>
          </p:cNvPr>
          <p:cNvSpPr txBox="1"/>
          <p:nvPr/>
        </p:nvSpPr>
        <p:spPr>
          <a:xfrm>
            <a:off x="10054884" y="1512923"/>
            <a:ext cx="2036778" cy="707886"/>
          </a:xfrm>
          <a:prstGeom prst="rect">
            <a:avLst/>
          </a:prstGeom>
          <a:noFill/>
        </p:spPr>
        <p:txBody>
          <a:bodyPr wrap="square" numCol="1">
            <a:spAutoFit/>
          </a:bodyPr>
          <a:lstStyle/>
          <a:p>
            <a:pPr marL="285750" indent="-285750">
              <a:spcAft>
                <a:spcPts val="1200"/>
              </a:spcAft>
              <a:buBlip>
                <a:blip r:embed="rId6"/>
              </a:buBlip>
            </a:pPr>
            <a:r>
              <a:rPr lang="en-US" sz="2000" dirty="0">
                <a:solidFill>
                  <a:schemeClr val="bg1"/>
                </a:solidFill>
                <a:latin typeface="Franklin Gothic Book" panose="020B0503020102020204" pitchFamily="34" charset="0"/>
              </a:rPr>
              <a:t>Not-for-profit publishers</a:t>
            </a:r>
          </a:p>
        </p:txBody>
      </p:sp>
      <p:sp>
        <p:nvSpPr>
          <p:cNvPr id="14" name="TextBox 13">
            <a:extLst>
              <a:ext uri="{FF2B5EF4-FFF2-40B4-BE49-F238E27FC236}">
                <a16:creationId xmlns:a16="http://schemas.microsoft.com/office/drawing/2014/main" id="{96E37D27-CB8F-4FDD-8F1E-C34A5AEA4E65}"/>
              </a:ext>
            </a:extLst>
          </p:cNvPr>
          <p:cNvSpPr txBox="1"/>
          <p:nvPr/>
        </p:nvSpPr>
        <p:spPr>
          <a:xfrm>
            <a:off x="10288586" y="3170942"/>
            <a:ext cx="1587847" cy="516116"/>
          </a:xfrm>
          <a:prstGeom prst="rect">
            <a:avLst/>
          </a:prstGeom>
          <a:noFill/>
        </p:spPr>
        <p:txBody>
          <a:bodyPr wrap="square" numCol="1">
            <a:spAutoFit/>
          </a:bodyPr>
          <a:lstStyle/>
          <a:p>
            <a:pPr marL="285750" indent="-285750">
              <a:lnSpc>
                <a:spcPct val="150000"/>
              </a:lnSpc>
              <a:spcAft>
                <a:spcPts val="1200"/>
              </a:spcAft>
              <a:buBlip>
                <a:blip r:embed="rId6"/>
              </a:buBlip>
            </a:pPr>
            <a:r>
              <a:rPr lang="en-US" sz="2000" dirty="0">
                <a:solidFill>
                  <a:schemeClr val="bg1"/>
                </a:solidFill>
                <a:latin typeface="Franklin Gothic Book" panose="020B0503020102020204" pitchFamily="34" charset="0"/>
              </a:rPr>
              <a:t>Libraries</a:t>
            </a:r>
          </a:p>
        </p:txBody>
      </p:sp>
      <p:sp>
        <p:nvSpPr>
          <p:cNvPr id="15" name="TextBox 14">
            <a:extLst>
              <a:ext uri="{FF2B5EF4-FFF2-40B4-BE49-F238E27FC236}">
                <a16:creationId xmlns:a16="http://schemas.microsoft.com/office/drawing/2014/main" id="{A5C299FC-162C-496A-AD3B-028816D5A73E}"/>
              </a:ext>
            </a:extLst>
          </p:cNvPr>
          <p:cNvSpPr txBox="1"/>
          <p:nvPr/>
        </p:nvSpPr>
        <p:spPr>
          <a:xfrm>
            <a:off x="9549641" y="4845964"/>
            <a:ext cx="2238987" cy="497572"/>
          </a:xfrm>
          <a:prstGeom prst="rect">
            <a:avLst/>
          </a:prstGeom>
          <a:noFill/>
        </p:spPr>
        <p:txBody>
          <a:bodyPr wrap="square" numCol="1">
            <a:spAutoFit/>
          </a:bodyPr>
          <a:lstStyle/>
          <a:p>
            <a:pPr marL="285750" indent="-285750">
              <a:lnSpc>
                <a:spcPct val="150000"/>
              </a:lnSpc>
              <a:spcAft>
                <a:spcPts val="1200"/>
              </a:spcAft>
              <a:buBlip>
                <a:blip r:embed="rId6"/>
              </a:buBlip>
            </a:pPr>
            <a:r>
              <a:rPr lang="en-US" sz="2000" dirty="0">
                <a:solidFill>
                  <a:schemeClr val="bg1"/>
                </a:solidFill>
                <a:latin typeface="Franklin Gothic Book" panose="020B0503020102020204" pitchFamily="34" charset="0"/>
              </a:rPr>
              <a:t>Hopkins Press</a:t>
            </a:r>
          </a:p>
        </p:txBody>
      </p:sp>
      <p:sp>
        <p:nvSpPr>
          <p:cNvPr id="17" name="TextBox 16">
            <a:extLst>
              <a:ext uri="{FF2B5EF4-FFF2-40B4-BE49-F238E27FC236}">
                <a16:creationId xmlns:a16="http://schemas.microsoft.com/office/drawing/2014/main" id="{21DF8153-1DBF-4037-B713-C9DCA520FBE5}"/>
              </a:ext>
            </a:extLst>
          </p:cNvPr>
          <p:cNvSpPr txBox="1"/>
          <p:nvPr/>
        </p:nvSpPr>
        <p:spPr>
          <a:xfrm>
            <a:off x="3906304" y="4598321"/>
            <a:ext cx="1763457" cy="707886"/>
          </a:xfrm>
          <a:prstGeom prst="rect">
            <a:avLst/>
          </a:prstGeom>
          <a:noFill/>
        </p:spPr>
        <p:txBody>
          <a:bodyPr wrap="square" numCol="1">
            <a:spAutoFit/>
          </a:bodyPr>
          <a:lstStyle/>
          <a:p>
            <a:pPr marL="285750" indent="-285750">
              <a:spcAft>
                <a:spcPts val="1200"/>
              </a:spcAft>
              <a:buBlip>
                <a:blip r:embed="rId6"/>
              </a:buBlip>
            </a:pPr>
            <a:r>
              <a:rPr lang="en-US" sz="2000" dirty="0">
                <a:solidFill>
                  <a:schemeClr val="bg1"/>
                </a:solidFill>
                <a:latin typeface="Franklin Gothic Book" panose="020B0503020102020204" pitchFamily="34" charset="0"/>
              </a:rPr>
              <a:t>Digital Scholarship</a:t>
            </a:r>
          </a:p>
        </p:txBody>
      </p:sp>
    </p:spTree>
    <p:extLst>
      <p:ext uri="{BB962C8B-B14F-4D97-AF65-F5344CB8AC3E}">
        <p14:creationId xmlns:p14="http://schemas.microsoft.com/office/powerpoint/2010/main" val="3207681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610531FA-8EB6-4C30-2854-9216CC138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6" name="TextBox 5">
            <a:extLst>
              <a:ext uri="{FF2B5EF4-FFF2-40B4-BE49-F238E27FC236}">
                <a16:creationId xmlns:a16="http://schemas.microsoft.com/office/drawing/2014/main" id="{6B141440-A961-41EF-44CC-913D95793F67}"/>
              </a:ext>
            </a:extLst>
          </p:cNvPr>
          <p:cNvSpPr txBox="1"/>
          <p:nvPr/>
        </p:nvSpPr>
        <p:spPr>
          <a:xfrm>
            <a:off x="2938510" y="2225128"/>
            <a:ext cx="6889072" cy="1938992"/>
          </a:xfrm>
          <a:prstGeom prst="rect">
            <a:avLst/>
          </a:prstGeom>
          <a:noFill/>
        </p:spPr>
        <p:txBody>
          <a:bodyPr wrap="square" rtlCol="0">
            <a:spAutoFit/>
          </a:bodyPr>
          <a:lstStyle/>
          <a:p>
            <a:r>
              <a:rPr lang="en-US" sz="6000" b="1" dirty="0">
                <a:solidFill>
                  <a:srgbClr val="244570"/>
                </a:solidFill>
                <a:latin typeface="Franklin Gothic Medium" panose="020B0603020102020204" pitchFamily="34" charset="0"/>
                <a:cs typeface="Archivo Narrow" pitchFamily="2" charset="0"/>
              </a:rPr>
              <a:t>Subscribe to Open at Project MUSE</a:t>
            </a:r>
          </a:p>
        </p:txBody>
      </p:sp>
    </p:spTree>
    <p:extLst>
      <p:ext uri="{BB962C8B-B14F-4D97-AF65-F5344CB8AC3E}">
        <p14:creationId xmlns:p14="http://schemas.microsoft.com/office/powerpoint/2010/main" val="4209473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E8653374-1DC4-114C-8AB7-5E30C3A50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6" name="TextBox 5">
            <a:extLst>
              <a:ext uri="{FF2B5EF4-FFF2-40B4-BE49-F238E27FC236}">
                <a16:creationId xmlns:a16="http://schemas.microsoft.com/office/drawing/2014/main" id="{1FBE0F60-5D50-3D34-CFFD-FB371F6AC879}"/>
              </a:ext>
            </a:extLst>
          </p:cNvPr>
          <p:cNvSpPr txBox="1"/>
          <p:nvPr/>
        </p:nvSpPr>
        <p:spPr>
          <a:xfrm>
            <a:off x="1393794" y="905522"/>
            <a:ext cx="4719961" cy="646331"/>
          </a:xfrm>
          <a:prstGeom prst="rect">
            <a:avLst/>
          </a:prstGeom>
          <a:noFill/>
        </p:spPr>
        <p:txBody>
          <a:bodyPr wrap="square" rtlCol="0">
            <a:spAutoFit/>
          </a:bodyPr>
          <a:lstStyle/>
          <a:p>
            <a:r>
              <a:rPr lang="en-US" sz="3600" dirty="0">
                <a:solidFill>
                  <a:schemeClr val="bg1"/>
                </a:solidFill>
                <a:latin typeface="Franklin Gothic Book" panose="020B0503020102020204" pitchFamily="34" charset="0"/>
                <a:cs typeface="72 Black" panose="020B0A04030603020204" pitchFamily="34" charset="0"/>
              </a:rPr>
              <a:t>How does S2O work?</a:t>
            </a:r>
          </a:p>
        </p:txBody>
      </p:sp>
      <p:sp>
        <p:nvSpPr>
          <p:cNvPr id="10" name="TextBox 9">
            <a:extLst>
              <a:ext uri="{FF2B5EF4-FFF2-40B4-BE49-F238E27FC236}">
                <a16:creationId xmlns:a16="http://schemas.microsoft.com/office/drawing/2014/main" id="{37DEBE62-24A8-EDBF-2F8C-D672FEA51643}"/>
              </a:ext>
            </a:extLst>
          </p:cNvPr>
          <p:cNvSpPr txBox="1"/>
          <p:nvPr/>
        </p:nvSpPr>
        <p:spPr>
          <a:xfrm>
            <a:off x="1468759" y="3036204"/>
            <a:ext cx="8784950" cy="3231654"/>
          </a:xfrm>
          <a:prstGeom prst="rect">
            <a:avLst/>
          </a:prstGeom>
          <a:noFill/>
        </p:spPr>
        <p:txBody>
          <a:bodyPr wrap="square" rtlCol="0">
            <a:spAutoFit/>
          </a:bodyPr>
          <a:lstStyle/>
          <a:p>
            <a:pPr>
              <a:spcAft>
                <a:spcPts val="1800"/>
              </a:spcAft>
            </a:pPr>
            <a:r>
              <a:rPr lang="en-US" dirty="0">
                <a:solidFill>
                  <a:srgbClr val="000000"/>
                </a:solidFill>
                <a:latin typeface="Franklin Gothic Book" panose="020B0503020102020204" pitchFamily="34" charset="0"/>
              </a:rPr>
              <a:t>The MUSE S2O offer…</a:t>
            </a:r>
          </a:p>
          <a:p>
            <a:pPr marL="285750" indent="-285750">
              <a:spcAft>
                <a:spcPts val="1800"/>
              </a:spcAft>
              <a:buBlip>
                <a:blip r:embed="rId4"/>
              </a:buBlip>
            </a:pPr>
            <a:r>
              <a:rPr lang="en-US" dirty="0">
                <a:solidFill>
                  <a:srgbClr val="000000"/>
                </a:solidFill>
                <a:latin typeface="Franklin Gothic Book" panose="020B0503020102020204" pitchFamily="34" charset="0"/>
              </a:rPr>
              <a:t>ensures subscribing libraries continue uninterrupted access to both current scholarship and archival backfile content</a:t>
            </a:r>
          </a:p>
          <a:p>
            <a:pPr marL="285750" indent="-285750">
              <a:spcAft>
                <a:spcPts val="1800"/>
              </a:spcAft>
              <a:buBlip>
                <a:blip r:embed="rId4"/>
              </a:buBlip>
            </a:pPr>
            <a:r>
              <a:rPr lang="en-US" dirty="0">
                <a:latin typeface="Franklin Gothic Book" panose="020B0503020102020204" pitchFamily="34" charset="0"/>
              </a:rPr>
              <a:t>requires no new investment from libraries – just continued support for a trusted, vital scholarly resource</a:t>
            </a:r>
          </a:p>
          <a:p>
            <a:pPr marL="285750" indent="-285750">
              <a:spcAft>
                <a:spcPts val="1800"/>
              </a:spcAft>
              <a:buBlip>
                <a:blip r:embed="rId4"/>
              </a:buBlip>
            </a:pPr>
            <a:r>
              <a:rPr lang="en-US" dirty="0">
                <a:latin typeface="Franklin Gothic Book" panose="020B0503020102020204" pitchFamily="34" charset="0"/>
              </a:rPr>
              <a:t>allows all authors to publish open access without cost to them</a:t>
            </a:r>
          </a:p>
          <a:p>
            <a:pPr marL="285750" indent="-285750">
              <a:spcAft>
                <a:spcPts val="1800"/>
              </a:spcAft>
              <a:buBlip>
                <a:blip r:embed="rId4"/>
              </a:buBlip>
            </a:pPr>
            <a:r>
              <a:rPr lang="en-US" dirty="0">
                <a:latin typeface="Franklin Gothic Book" panose="020B0503020102020204" pitchFamily="34" charset="0"/>
              </a:rPr>
              <a:t>has potential to open a wealth of scholarship in disciplines often underserved by other OA models</a:t>
            </a:r>
          </a:p>
        </p:txBody>
      </p:sp>
      <p:sp>
        <p:nvSpPr>
          <p:cNvPr id="11" name="Rectangle 10">
            <a:extLst>
              <a:ext uri="{FF2B5EF4-FFF2-40B4-BE49-F238E27FC236}">
                <a16:creationId xmlns:a16="http://schemas.microsoft.com/office/drawing/2014/main" id="{23DFAB72-8B7B-C942-C455-DABB8C7B8374}"/>
              </a:ext>
            </a:extLst>
          </p:cNvPr>
          <p:cNvSpPr/>
          <p:nvPr/>
        </p:nvSpPr>
        <p:spPr>
          <a:xfrm>
            <a:off x="1526959" y="2837469"/>
            <a:ext cx="286601" cy="18288"/>
          </a:xfrm>
          <a:prstGeom prst="rect">
            <a:avLst/>
          </a:prstGeom>
          <a:solidFill>
            <a:srgbClr val="244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12780FE-9373-0C54-F8D6-1EF7E40BA18D}"/>
              </a:ext>
            </a:extLst>
          </p:cNvPr>
          <p:cNvSpPr txBox="1"/>
          <p:nvPr/>
        </p:nvSpPr>
        <p:spPr>
          <a:xfrm>
            <a:off x="1410561" y="1810050"/>
            <a:ext cx="9171622" cy="707886"/>
          </a:xfrm>
          <a:prstGeom prst="rect">
            <a:avLst/>
          </a:prstGeom>
          <a:noFill/>
        </p:spPr>
        <p:txBody>
          <a:bodyPr wrap="square">
            <a:spAutoFit/>
          </a:bodyPr>
          <a:lstStyle/>
          <a:p>
            <a:r>
              <a:rPr lang="en-US" sz="2000" b="1" i="1" dirty="0">
                <a:solidFill>
                  <a:srgbClr val="000000"/>
                </a:solidFill>
                <a:latin typeface="Franklin Gothic Book" panose="020B0503020102020204" pitchFamily="34" charset="0"/>
              </a:rPr>
              <a:t>S2O makes open access for participating journals’ current content contingent on library subscribers’ ongoing support.</a:t>
            </a:r>
            <a:endParaRPr lang="en-US" sz="2000" b="1" i="1" dirty="0">
              <a:solidFill>
                <a:srgbClr val="000000"/>
              </a:solidFill>
              <a:effectLst/>
              <a:latin typeface="Franklin Gothic Book" panose="020B0503020102020204" pitchFamily="34" charset="0"/>
            </a:endParaRPr>
          </a:p>
        </p:txBody>
      </p:sp>
    </p:spTree>
    <p:extLst>
      <p:ext uri="{BB962C8B-B14F-4D97-AF65-F5344CB8AC3E}">
        <p14:creationId xmlns:p14="http://schemas.microsoft.com/office/powerpoint/2010/main" val="965310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E8653374-1DC4-114C-8AB7-5E30C3A50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6" name="TextBox 5">
            <a:extLst>
              <a:ext uri="{FF2B5EF4-FFF2-40B4-BE49-F238E27FC236}">
                <a16:creationId xmlns:a16="http://schemas.microsoft.com/office/drawing/2014/main" id="{1FBE0F60-5D50-3D34-CFFD-FB371F6AC879}"/>
              </a:ext>
            </a:extLst>
          </p:cNvPr>
          <p:cNvSpPr txBox="1"/>
          <p:nvPr/>
        </p:nvSpPr>
        <p:spPr>
          <a:xfrm>
            <a:off x="1376039" y="905522"/>
            <a:ext cx="4719961" cy="646331"/>
          </a:xfrm>
          <a:prstGeom prst="rect">
            <a:avLst/>
          </a:prstGeom>
          <a:noFill/>
        </p:spPr>
        <p:txBody>
          <a:bodyPr wrap="square" rtlCol="0">
            <a:spAutoFit/>
          </a:bodyPr>
          <a:lstStyle/>
          <a:p>
            <a:r>
              <a:rPr lang="en-US" sz="3600" dirty="0">
                <a:solidFill>
                  <a:schemeClr val="bg1"/>
                </a:solidFill>
                <a:latin typeface="Franklin Gothic Book" panose="020B0503020102020204" pitchFamily="34" charset="0"/>
                <a:cs typeface="72 Black" panose="020B0A04030603020204" pitchFamily="34" charset="0"/>
              </a:rPr>
              <a:t>What will not change</a:t>
            </a:r>
          </a:p>
        </p:txBody>
      </p:sp>
      <p:sp>
        <p:nvSpPr>
          <p:cNvPr id="10" name="TextBox 9">
            <a:extLst>
              <a:ext uri="{FF2B5EF4-FFF2-40B4-BE49-F238E27FC236}">
                <a16:creationId xmlns:a16="http://schemas.microsoft.com/office/drawing/2014/main" id="{37DEBE62-24A8-EDBF-2F8C-D672FEA51643}"/>
              </a:ext>
            </a:extLst>
          </p:cNvPr>
          <p:cNvSpPr txBox="1"/>
          <p:nvPr/>
        </p:nvSpPr>
        <p:spPr>
          <a:xfrm>
            <a:off x="1193369" y="2618956"/>
            <a:ext cx="9335548" cy="3600986"/>
          </a:xfrm>
          <a:prstGeom prst="rect">
            <a:avLst/>
          </a:prstGeom>
          <a:noFill/>
        </p:spPr>
        <p:txBody>
          <a:bodyPr wrap="square" rtlCol="0">
            <a:spAutoFit/>
          </a:bodyPr>
          <a:lstStyle/>
          <a:p>
            <a:pPr marL="285750" indent="-285750">
              <a:spcAft>
                <a:spcPts val="1800"/>
              </a:spcAft>
              <a:buBlip>
                <a:blip r:embed="rId4"/>
              </a:buBlip>
            </a:pPr>
            <a:r>
              <a:rPr lang="en-US" sz="2400" dirty="0">
                <a:solidFill>
                  <a:srgbClr val="000000"/>
                </a:solidFill>
                <a:latin typeface="Franklin Gothic Book" panose="020B0503020102020204" pitchFamily="34" charset="0"/>
              </a:rPr>
              <a:t>MUSE’s suite of interdisciplinary and broadly discipline-specific collections</a:t>
            </a:r>
          </a:p>
          <a:p>
            <a:pPr marL="285750" indent="-285750">
              <a:spcAft>
                <a:spcPts val="1800"/>
              </a:spcAft>
              <a:buBlip>
                <a:blip r:embed="rId4"/>
              </a:buBlip>
            </a:pPr>
            <a:r>
              <a:rPr lang="en-US" sz="2400" dirty="0">
                <a:latin typeface="Franklin Gothic Book" panose="020B0503020102020204" pitchFamily="34" charset="0"/>
              </a:rPr>
              <a:t>Our approach to collection pricing</a:t>
            </a:r>
          </a:p>
          <a:p>
            <a:pPr marL="285750" indent="-285750">
              <a:spcAft>
                <a:spcPts val="1800"/>
              </a:spcAft>
              <a:buBlip>
                <a:blip r:embed="rId4"/>
              </a:buBlip>
            </a:pPr>
            <a:r>
              <a:rPr lang="en-US" sz="2400" dirty="0">
                <a:latin typeface="Franklin Gothic Book" panose="020B0503020102020204" pitchFamily="34" charset="0"/>
              </a:rPr>
              <a:t>Channels for renewing or placing new orders (consortia, agents, direct)</a:t>
            </a:r>
          </a:p>
          <a:p>
            <a:pPr marL="285750" indent="-285750">
              <a:spcAft>
                <a:spcPts val="1800"/>
              </a:spcAft>
              <a:buBlip>
                <a:blip r:embed="rId4"/>
              </a:buBlip>
            </a:pPr>
            <a:r>
              <a:rPr lang="en-US" sz="2400" dirty="0">
                <a:latin typeface="Franklin Gothic Book" panose="020B0503020102020204" pitchFamily="34" charset="0"/>
              </a:rPr>
              <a:t>Our business policies and commitments to our customers</a:t>
            </a:r>
          </a:p>
          <a:p>
            <a:pPr marL="285750" indent="-285750">
              <a:spcAft>
                <a:spcPts val="1800"/>
              </a:spcAft>
              <a:buBlip>
                <a:blip r:embed="rId4"/>
              </a:buBlip>
            </a:pPr>
            <a:r>
              <a:rPr lang="en-US" sz="2400" dirty="0">
                <a:latin typeface="Franklin Gothic Book" panose="020B0503020102020204" pitchFamily="34" charset="0"/>
              </a:rPr>
              <a:t>License terms for gated content</a:t>
            </a:r>
          </a:p>
        </p:txBody>
      </p:sp>
      <p:sp>
        <p:nvSpPr>
          <p:cNvPr id="11" name="Rectangle 10">
            <a:extLst>
              <a:ext uri="{FF2B5EF4-FFF2-40B4-BE49-F238E27FC236}">
                <a16:creationId xmlns:a16="http://schemas.microsoft.com/office/drawing/2014/main" id="{23DFAB72-8B7B-C942-C455-DABB8C7B8374}"/>
              </a:ext>
            </a:extLst>
          </p:cNvPr>
          <p:cNvSpPr/>
          <p:nvPr/>
        </p:nvSpPr>
        <p:spPr>
          <a:xfrm>
            <a:off x="1526959" y="2482361"/>
            <a:ext cx="286601" cy="18288"/>
          </a:xfrm>
          <a:prstGeom prst="rect">
            <a:avLst/>
          </a:prstGeom>
          <a:solidFill>
            <a:srgbClr val="244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12780FE-9373-0C54-F8D6-1EF7E40BA18D}"/>
              </a:ext>
            </a:extLst>
          </p:cNvPr>
          <p:cNvSpPr txBox="1"/>
          <p:nvPr/>
        </p:nvSpPr>
        <p:spPr>
          <a:xfrm>
            <a:off x="1410560" y="1810050"/>
            <a:ext cx="9890714" cy="538096"/>
          </a:xfrm>
          <a:prstGeom prst="rect">
            <a:avLst/>
          </a:prstGeom>
          <a:noFill/>
        </p:spPr>
        <p:txBody>
          <a:bodyPr wrap="square">
            <a:spAutoFit/>
          </a:bodyPr>
          <a:lstStyle/>
          <a:p>
            <a:pPr>
              <a:lnSpc>
                <a:spcPct val="150000"/>
              </a:lnSpc>
            </a:pPr>
            <a:r>
              <a:rPr lang="en-US" sz="2200" b="1" i="1" dirty="0">
                <a:solidFill>
                  <a:srgbClr val="000000"/>
                </a:solidFill>
                <a:latin typeface="Franklin Gothic Book" panose="020B0503020102020204" pitchFamily="34" charset="0"/>
              </a:rPr>
              <a:t>Much won’t change about MUSE Journal Collection subscriptions with S2O</a:t>
            </a:r>
            <a:endParaRPr lang="en-US" sz="2200" b="1" i="1" dirty="0">
              <a:solidFill>
                <a:srgbClr val="000000"/>
              </a:solidFill>
              <a:effectLst/>
              <a:latin typeface="Franklin Gothic Book" panose="020B0503020102020204" pitchFamily="34" charset="0"/>
            </a:endParaRPr>
          </a:p>
        </p:txBody>
      </p:sp>
    </p:spTree>
    <p:extLst>
      <p:ext uri="{BB962C8B-B14F-4D97-AF65-F5344CB8AC3E}">
        <p14:creationId xmlns:p14="http://schemas.microsoft.com/office/powerpoint/2010/main" val="1446033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E8653374-1DC4-114C-8AB7-5E30C3A50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6" name="TextBox 5">
            <a:extLst>
              <a:ext uri="{FF2B5EF4-FFF2-40B4-BE49-F238E27FC236}">
                <a16:creationId xmlns:a16="http://schemas.microsoft.com/office/drawing/2014/main" id="{1FBE0F60-5D50-3D34-CFFD-FB371F6AC879}"/>
              </a:ext>
            </a:extLst>
          </p:cNvPr>
          <p:cNvSpPr txBox="1"/>
          <p:nvPr/>
        </p:nvSpPr>
        <p:spPr>
          <a:xfrm>
            <a:off x="1296140" y="905522"/>
            <a:ext cx="4927107" cy="553998"/>
          </a:xfrm>
          <a:prstGeom prst="rect">
            <a:avLst/>
          </a:prstGeom>
          <a:noFill/>
        </p:spPr>
        <p:txBody>
          <a:bodyPr wrap="square" rtlCol="0">
            <a:spAutoFit/>
          </a:bodyPr>
          <a:lstStyle/>
          <a:p>
            <a:r>
              <a:rPr lang="en-US" sz="3000" dirty="0">
                <a:solidFill>
                  <a:schemeClr val="bg1"/>
                </a:solidFill>
                <a:latin typeface="Franklin Gothic Book" panose="020B0503020102020204" pitchFamily="34" charset="0"/>
                <a:cs typeface="72 Black" panose="020B0A04030603020204" pitchFamily="34" charset="0"/>
              </a:rPr>
              <a:t>How will libraries participate?</a:t>
            </a:r>
          </a:p>
        </p:txBody>
      </p:sp>
      <p:sp>
        <p:nvSpPr>
          <p:cNvPr id="10" name="TextBox 9">
            <a:extLst>
              <a:ext uri="{FF2B5EF4-FFF2-40B4-BE49-F238E27FC236}">
                <a16:creationId xmlns:a16="http://schemas.microsoft.com/office/drawing/2014/main" id="{37DEBE62-24A8-EDBF-2F8C-D672FEA51643}"/>
              </a:ext>
            </a:extLst>
          </p:cNvPr>
          <p:cNvSpPr txBox="1"/>
          <p:nvPr/>
        </p:nvSpPr>
        <p:spPr>
          <a:xfrm>
            <a:off x="1468759" y="2618956"/>
            <a:ext cx="9282099" cy="3600986"/>
          </a:xfrm>
          <a:prstGeom prst="rect">
            <a:avLst/>
          </a:prstGeom>
          <a:noFill/>
        </p:spPr>
        <p:txBody>
          <a:bodyPr wrap="square" rtlCol="0">
            <a:spAutoFit/>
          </a:bodyPr>
          <a:lstStyle/>
          <a:p>
            <a:pPr marL="285750" indent="-285750">
              <a:spcAft>
                <a:spcPts val="1800"/>
              </a:spcAft>
              <a:buBlip>
                <a:blip r:embed="rId4"/>
              </a:buBlip>
            </a:pPr>
            <a:r>
              <a:rPr lang="en-US" sz="2200" dirty="0">
                <a:solidFill>
                  <a:srgbClr val="000000"/>
                </a:solidFill>
                <a:latin typeface="Franklin Gothic Book" panose="020B0503020102020204" pitchFamily="34" charset="0"/>
              </a:rPr>
              <a:t>Subscribers continue to have guaranteed access to current journal content, and to backfile content, for all journals in their selected collection, even if the sustainability threshold is not reached and content from S2O titles is not opened</a:t>
            </a:r>
          </a:p>
          <a:p>
            <a:pPr marL="285750" indent="-285750">
              <a:spcAft>
                <a:spcPts val="1800"/>
              </a:spcAft>
              <a:buBlip>
                <a:blip r:embed="rId4"/>
              </a:buBlip>
            </a:pPr>
            <a:r>
              <a:rPr lang="en-US" sz="2200" dirty="0">
                <a:solidFill>
                  <a:srgbClr val="000000"/>
                </a:solidFill>
                <a:latin typeface="Franklin Gothic Book" panose="020B0503020102020204" pitchFamily="34" charset="0"/>
              </a:rPr>
              <a:t>Cancelling your subscription means losing access to all the gated content via the MUSE platform, including the non-S2O journals and backfile content</a:t>
            </a:r>
          </a:p>
          <a:p>
            <a:pPr marL="285750" indent="-285750">
              <a:spcAft>
                <a:spcPts val="1800"/>
              </a:spcAft>
              <a:buBlip>
                <a:blip r:embed="rId4"/>
              </a:buBlip>
            </a:pPr>
            <a:r>
              <a:rPr lang="en-US" sz="2200" dirty="0">
                <a:solidFill>
                  <a:srgbClr val="000000"/>
                </a:solidFill>
                <a:latin typeface="Franklin Gothic Book" panose="020B0503020102020204" pitchFamily="34" charset="0"/>
              </a:rPr>
              <a:t>If the offer succeeds, the S2O-participating journals will make all their current-year content open access</a:t>
            </a:r>
            <a:endParaRPr lang="en-US" sz="2200" dirty="0">
              <a:latin typeface="Franklin Gothic Book" panose="020B0503020102020204" pitchFamily="34" charset="0"/>
            </a:endParaRPr>
          </a:p>
        </p:txBody>
      </p:sp>
      <p:sp>
        <p:nvSpPr>
          <p:cNvPr id="11" name="Rectangle 10">
            <a:extLst>
              <a:ext uri="{FF2B5EF4-FFF2-40B4-BE49-F238E27FC236}">
                <a16:creationId xmlns:a16="http://schemas.microsoft.com/office/drawing/2014/main" id="{23DFAB72-8B7B-C942-C455-DABB8C7B8374}"/>
              </a:ext>
            </a:extLst>
          </p:cNvPr>
          <p:cNvSpPr/>
          <p:nvPr/>
        </p:nvSpPr>
        <p:spPr>
          <a:xfrm>
            <a:off x="1526959" y="2491239"/>
            <a:ext cx="286601" cy="18288"/>
          </a:xfrm>
          <a:prstGeom prst="rect">
            <a:avLst/>
          </a:prstGeom>
          <a:solidFill>
            <a:srgbClr val="244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12780FE-9373-0C54-F8D6-1EF7E40BA18D}"/>
              </a:ext>
            </a:extLst>
          </p:cNvPr>
          <p:cNvSpPr txBox="1"/>
          <p:nvPr/>
        </p:nvSpPr>
        <p:spPr>
          <a:xfrm>
            <a:off x="1376039" y="1696115"/>
            <a:ext cx="9890714" cy="671851"/>
          </a:xfrm>
          <a:prstGeom prst="rect">
            <a:avLst/>
          </a:prstGeom>
          <a:noFill/>
        </p:spPr>
        <p:txBody>
          <a:bodyPr wrap="square">
            <a:spAutoFit/>
          </a:bodyPr>
          <a:lstStyle/>
          <a:p>
            <a:pPr>
              <a:lnSpc>
                <a:spcPct val="150000"/>
              </a:lnSpc>
            </a:pPr>
            <a:r>
              <a:rPr lang="en-US" sz="2800" b="1" i="1" dirty="0">
                <a:solidFill>
                  <a:srgbClr val="000000"/>
                </a:solidFill>
                <a:effectLst/>
                <a:latin typeface="Franklin Gothic Book" panose="020B0503020102020204" pitchFamily="34" charset="0"/>
              </a:rPr>
              <a:t>Simply put – renew your subscription as usual</a:t>
            </a:r>
          </a:p>
        </p:txBody>
      </p:sp>
    </p:spTree>
    <p:extLst>
      <p:ext uri="{BB962C8B-B14F-4D97-AF65-F5344CB8AC3E}">
        <p14:creationId xmlns:p14="http://schemas.microsoft.com/office/powerpoint/2010/main" val="1208116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E8653374-1DC4-114C-8AB7-5E30C3A50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6" name="TextBox 5">
            <a:extLst>
              <a:ext uri="{FF2B5EF4-FFF2-40B4-BE49-F238E27FC236}">
                <a16:creationId xmlns:a16="http://schemas.microsoft.com/office/drawing/2014/main" id="{1FBE0F60-5D50-3D34-CFFD-FB371F6AC879}"/>
              </a:ext>
            </a:extLst>
          </p:cNvPr>
          <p:cNvSpPr txBox="1"/>
          <p:nvPr/>
        </p:nvSpPr>
        <p:spPr>
          <a:xfrm>
            <a:off x="1376039" y="905288"/>
            <a:ext cx="4847208" cy="584775"/>
          </a:xfrm>
          <a:prstGeom prst="rect">
            <a:avLst/>
          </a:prstGeom>
          <a:noFill/>
        </p:spPr>
        <p:txBody>
          <a:bodyPr wrap="square" rtlCol="0">
            <a:spAutoFit/>
          </a:bodyPr>
          <a:lstStyle/>
          <a:p>
            <a:r>
              <a:rPr lang="en-US" sz="3200" dirty="0">
                <a:solidFill>
                  <a:schemeClr val="bg1"/>
                </a:solidFill>
                <a:latin typeface="Franklin Gothic Book" panose="020B0503020102020204" pitchFamily="34" charset="0"/>
                <a:cs typeface="72 Black" panose="020B0A04030603020204" pitchFamily="34" charset="0"/>
              </a:rPr>
              <a:t>What determines success?</a:t>
            </a:r>
          </a:p>
        </p:txBody>
      </p:sp>
      <p:sp>
        <p:nvSpPr>
          <p:cNvPr id="10" name="TextBox 9">
            <a:extLst>
              <a:ext uri="{FF2B5EF4-FFF2-40B4-BE49-F238E27FC236}">
                <a16:creationId xmlns:a16="http://schemas.microsoft.com/office/drawing/2014/main" id="{37DEBE62-24A8-EDBF-2F8C-D672FEA51643}"/>
              </a:ext>
            </a:extLst>
          </p:cNvPr>
          <p:cNvSpPr txBox="1"/>
          <p:nvPr/>
        </p:nvSpPr>
        <p:spPr>
          <a:xfrm>
            <a:off x="1468759" y="2618956"/>
            <a:ext cx="9566185" cy="2923877"/>
          </a:xfrm>
          <a:prstGeom prst="rect">
            <a:avLst/>
          </a:prstGeom>
          <a:noFill/>
        </p:spPr>
        <p:txBody>
          <a:bodyPr wrap="square" rtlCol="0">
            <a:spAutoFit/>
          </a:bodyPr>
          <a:lstStyle/>
          <a:p>
            <a:pPr marL="285750" indent="-285750">
              <a:spcAft>
                <a:spcPts val="1800"/>
              </a:spcAft>
              <a:buBlip>
                <a:blip r:embed="rId4"/>
              </a:buBlip>
            </a:pPr>
            <a:r>
              <a:rPr lang="en-US" sz="2200" dirty="0">
                <a:solidFill>
                  <a:srgbClr val="000000"/>
                </a:solidFill>
                <a:latin typeface="Franklin Gothic Book" panose="020B0503020102020204" pitchFamily="34" charset="0"/>
              </a:rPr>
              <a:t>Calendar year revenue target – the funding necessary to continue to maintain Project MUSE and its participating publishers</a:t>
            </a:r>
          </a:p>
          <a:p>
            <a:pPr marL="285750" indent="-285750">
              <a:spcAft>
                <a:spcPts val="1800"/>
              </a:spcAft>
              <a:buBlip>
                <a:blip r:embed="rId4"/>
              </a:buBlip>
            </a:pPr>
            <a:r>
              <a:rPr lang="en-US" sz="2200" dirty="0">
                <a:solidFill>
                  <a:srgbClr val="000000"/>
                </a:solidFill>
                <a:latin typeface="Franklin Gothic Book" panose="020B0503020102020204" pitchFamily="34" charset="0"/>
              </a:rPr>
              <a:t>Sustainability threshold – the percentage of the target that must be met by the participation deadline in order for the participating journals to make their current content OA</a:t>
            </a:r>
          </a:p>
          <a:p>
            <a:pPr marL="285750" indent="-285750">
              <a:spcAft>
                <a:spcPts val="1800"/>
              </a:spcAft>
              <a:buBlip>
                <a:blip r:embed="rId4"/>
              </a:buBlip>
            </a:pPr>
            <a:r>
              <a:rPr lang="en-US" sz="2200" dirty="0">
                <a:solidFill>
                  <a:srgbClr val="000000"/>
                </a:solidFill>
                <a:latin typeface="Franklin Gothic Book" panose="020B0503020102020204" pitchFamily="34" charset="0"/>
              </a:rPr>
              <a:t>If the sustainability threshold is not reached within the offer timeframe, all the content remains gated and available only to subscribers</a:t>
            </a:r>
          </a:p>
        </p:txBody>
      </p:sp>
      <p:sp>
        <p:nvSpPr>
          <p:cNvPr id="11" name="Rectangle 10">
            <a:extLst>
              <a:ext uri="{FF2B5EF4-FFF2-40B4-BE49-F238E27FC236}">
                <a16:creationId xmlns:a16="http://schemas.microsoft.com/office/drawing/2014/main" id="{23DFAB72-8B7B-C942-C455-DABB8C7B8374}"/>
              </a:ext>
            </a:extLst>
          </p:cNvPr>
          <p:cNvSpPr/>
          <p:nvPr/>
        </p:nvSpPr>
        <p:spPr>
          <a:xfrm>
            <a:off x="1526959" y="2491239"/>
            <a:ext cx="286601" cy="18288"/>
          </a:xfrm>
          <a:prstGeom prst="rect">
            <a:avLst/>
          </a:prstGeom>
          <a:solidFill>
            <a:srgbClr val="244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12780FE-9373-0C54-F8D6-1EF7E40BA18D}"/>
              </a:ext>
            </a:extLst>
          </p:cNvPr>
          <p:cNvSpPr txBox="1"/>
          <p:nvPr/>
        </p:nvSpPr>
        <p:spPr>
          <a:xfrm>
            <a:off x="1376039" y="1696115"/>
            <a:ext cx="9890714" cy="589072"/>
          </a:xfrm>
          <a:prstGeom prst="rect">
            <a:avLst/>
          </a:prstGeom>
          <a:noFill/>
        </p:spPr>
        <p:txBody>
          <a:bodyPr wrap="square">
            <a:spAutoFit/>
          </a:bodyPr>
          <a:lstStyle/>
          <a:p>
            <a:pPr>
              <a:lnSpc>
                <a:spcPct val="150000"/>
              </a:lnSpc>
            </a:pPr>
            <a:r>
              <a:rPr lang="en-US" sz="2400" b="1" i="1" dirty="0">
                <a:solidFill>
                  <a:srgbClr val="000000"/>
                </a:solidFill>
                <a:effectLst/>
                <a:latin typeface="Franklin Gothic Book" panose="020B0503020102020204" pitchFamily="34" charset="0"/>
              </a:rPr>
              <a:t>The annual sustainability threshold must be met for S2O to succeed</a:t>
            </a:r>
          </a:p>
        </p:txBody>
      </p:sp>
    </p:spTree>
    <p:extLst>
      <p:ext uri="{BB962C8B-B14F-4D97-AF65-F5344CB8AC3E}">
        <p14:creationId xmlns:p14="http://schemas.microsoft.com/office/powerpoint/2010/main" val="3698227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E8653374-1DC4-114C-8AB7-5E30C3A50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6" name="TextBox 5">
            <a:extLst>
              <a:ext uri="{FF2B5EF4-FFF2-40B4-BE49-F238E27FC236}">
                <a16:creationId xmlns:a16="http://schemas.microsoft.com/office/drawing/2014/main" id="{1FBE0F60-5D50-3D34-CFFD-FB371F6AC879}"/>
              </a:ext>
            </a:extLst>
          </p:cNvPr>
          <p:cNvSpPr txBox="1"/>
          <p:nvPr/>
        </p:nvSpPr>
        <p:spPr>
          <a:xfrm>
            <a:off x="1278384" y="905522"/>
            <a:ext cx="4944863" cy="584775"/>
          </a:xfrm>
          <a:prstGeom prst="rect">
            <a:avLst/>
          </a:prstGeom>
          <a:noFill/>
        </p:spPr>
        <p:txBody>
          <a:bodyPr wrap="square" rtlCol="0">
            <a:spAutoFit/>
          </a:bodyPr>
          <a:lstStyle/>
          <a:p>
            <a:r>
              <a:rPr lang="en-US" sz="3200" dirty="0">
                <a:solidFill>
                  <a:schemeClr val="bg1"/>
                </a:solidFill>
                <a:latin typeface="Franklin Gothic Book" panose="020B0503020102020204" pitchFamily="34" charset="0"/>
                <a:cs typeface="72 Black" panose="020B0A04030603020204" pitchFamily="34" charset="0"/>
              </a:rPr>
              <a:t>What happens after 2025?</a:t>
            </a:r>
          </a:p>
        </p:txBody>
      </p:sp>
      <p:sp>
        <p:nvSpPr>
          <p:cNvPr id="10" name="TextBox 9">
            <a:extLst>
              <a:ext uri="{FF2B5EF4-FFF2-40B4-BE49-F238E27FC236}">
                <a16:creationId xmlns:a16="http://schemas.microsoft.com/office/drawing/2014/main" id="{37DEBE62-24A8-EDBF-2F8C-D672FEA51643}"/>
              </a:ext>
            </a:extLst>
          </p:cNvPr>
          <p:cNvSpPr txBox="1"/>
          <p:nvPr/>
        </p:nvSpPr>
        <p:spPr>
          <a:xfrm>
            <a:off x="1468759" y="2618956"/>
            <a:ext cx="9566185" cy="3139321"/>
          </a:xfrm>
          <a:prstGeom prst="rect">
            <a:avLst/>
          </a:prstGeom>
          <a:noFill/>
        </p:spPr>
        <p:txBody>
          <a:bodyPr wrap="square" rtlCol="0">
            <a:spAutoFit/>
          </a:bodyPr>
          <a:lstStyle/>
          <a:p>
            <a:pPr marL="285750" indent="-285750">
              <a:spcAft>
                <a:spcPts val="1800"/>
              </a:spcAft>
              <a:buBlip>
                <a:blip r:embed="rId4"/>
              </a:buBlip>
            </a:pPr>
            <a:r>
              <a:rPr lang="en-US" sz="2400" dirty="0">
                <a:solidFill>
                  <a:srgbClr val="000000"/>
                </a:solidFill>
                <a:latin typeface="Franklin Gothic Book" panose="020B0503020102020204" pitchFamily="34" charset="0"/>
              </a:rPr>
              <a:t>Content for each new calendar year subscription term is opened one year at a time – conditional on meeting the annual sustainability threshold</a:t>
            </a:r>
          </a:p>
          <a:p>
            <a:pPr marL="285750" indent="-285750">
              <a:spcAft>
                <a:spcPts val="1800"/>
              </a:spcAft>
              <a:buBlip>
                <a:blip r:embed="rId4"/>
              </a:buBlip>
            </a:pPr>
            <a:r>
              <a:rPr lang="en-US" sz="2400" dirty="0">
                <a:solidFill>
                  <a:srgbClr val="000000"/>
                </a:solidFill>
                <a:latin typeface="Franklin Gothic Book" panose="020B0503020102020204" pitchFamily="34" charset="0"/>
              </a:rPr>
              <a:t>Any content opened by S2O remains perpetually OA, licensed under a Creative Commons license</a:t>
            </a:r>
          </a:p>
          <a:p>
            <a:pPr marL="285750" indent="-285750">
              <a:spcAft>
                <a:spcPts val="1800"/>
              </a:spcAft>
              <a:buBlip>
                <a:blip r:embed="rId4"/>
              </a:buBlip>
            </a:pPr>
            <a:r>
              <a:rPr lang="en-US" sz="2400" dirty="0">
                <a:solidFill>
                  <a:srgbClr val="000000"/>
                </a:solidFill>
                <a:latin typeface="Franklin Gothic Book" panose="020B0503020102020204" pitchFamily="34" charset="0"/>
              </a:rPr>
              <a:t>Additional journals may choose to participate once the offer has established success</a:t>
            </a:r>
          </a:p>
        </p:txBody>
      </p:sp>
      <p:sp>
        <p:nvSpPr>
          <p:cNvPr id="11" name="Rectangle 10">
            <a:extLst>
              <a:ext uri="{FF2B5EF4-FFF2-40B4-BE49-F238E27FC236}">
                <a16:creationId xmlns:a16="http://schemas.microsoft.com/office/drawing/2014/main" id="{23DFAB72-8B7B-C942-C455-DABB8C7B8374}"/>
              </a:ext>
            </a:extLst>
          </p:cNvPr>
          <p:cNvSpPr/>
          <p:nvPr/>
        </p:nvSpPr>
        <p:spPr>
          <a:xfrm>
            <a:off x="1526959" y="2491239"/>
            <a:ext cx="286601" cy="18288"/>
          </a:xfrm>
          <a:prstGeom prst="rect">
            <a:avLst/>
          </a:prstGeom>
          <a:solidFill>
            <a:srgbClr val="244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12780FE-9373-0C54-F8D6-1EF7E40BA18D}"/>
              </a:ext>
            </a:extLst>
          </p:cNvPr>
          <p:cNvSpPr txBox="1"/>
          <p:nvPr/>
        </p:nvSpPr>
        <p:spPr>
          <a:xfrm>
            <a:off x="1376039" y="1696115"/>
            <a:ext cx="9890714" cy="538096"/>
          </a:xfrm>
          <a:prstGeom prst="rect">
            <a:avLst/>
          </a:prstGeom>
          <a:noFill/>
        </p:spPr>
        <p:txBody>
          <a:bodyPr wrap="square">
            <a:spAutoFit/>
          </a:bodyPr>
          <a:lstStyle/>
          <a:p>
            <a:pPr>
              <a:lnSpc>
                <a:spcPct val="150000"/>
              </a:lnSpc>
            </a:pPr>
            <a:r>
              <a:rPr lang="en-US" sz="2200" b="1" i="1" dirty="0">
                <a:solidFill>
                  <a:srgbClr val="000000"/>
                </a:solidFill>
                <a:effectLst/>
                <a:latin typeface="Franklin Gothic Book" panose="020B0503020102020204" pitchFamily="34" charset="0"/>
              </a:rPr>
              <a:t>Project MUSE’s S2O offer will recur annually with each subscription term</a:t>
            </a:r>
          </a:p>
        </p:txBody>
      </p:sp>
    </p:spTree>
    <p:extLst>
      <p:ext uri="{BB962C8B-B14F-4D97-AF65-F5344CB8AC3E}">
        <p14:creationId xmlns:p14="http://schemas.microsoft.com/office/powerpoint/2010/main" val="4234083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E8653374-1DC4-114C-8AB7-5E30C3A50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6" name="TextBox 5">
            <a:extLst>
              <a:ext uri="{FF2B5EF4-FFF2-40B4-BE49-F238E27FC236}">
                <a16:creationId xmlns:a16="http://schemas.microsoft.com/office/drawing/2014/main" id="{1FBE0F60-5D50-3D34-CFFD-FB371F6AC879}"/>
              </a:ext>
            </a:extLst>
          </p:cNvPr>
          <p:cNvSpPr txBox="1"/>
          <p:nvPr/>
        </p:nvSpPr>
        <p:spPr>
          <a:xfrm>
            <a:off x="1278384" y="905522"/>
            <a:ext cx="4944863" cy="646331"/>
          </a:xfrm>
          <a:prstGeom prst="rect">
            <a:avLst/>
          </a:prstGeom>
          <a:noFill/>
        </p:spPr>
        <p:txBody>
          <a:bodyPr wrap="square" rtlCol="0">
            <a:spAutoFit/>
          </a:bodyPr>
          <a:lstStyle/>
          <a:p>
            <a:r>
              <a:rPr lang="en-US" sz="3600" dirty="0">
                <a:solidFill>
                  <a:schemeClr val="bg1"/>
                </a:solidFill>
                <a:latin typeface="Franklin Gothic Book" panose="020B0503020102020204" pitchFamily="34" charset="0"/>
                <a:cs typeface="72 Black" panose="020B0A04030603020204" pitchFamily="34" charset="0"/>
              </a:rPr>
              <a:t>Find out more</a:t>
            </a:r>
          </a:p>
        </p:txBody>
      </p:sp>
      <p:sp>
        <p:nvSpPr>
          <p:cNvPr id="10" name="TextBox 9">
            <a:extLst>
              <a:ext uri="{FF2B5EF4-FFF2-40B4-BE49-F238E27FC236}">
                <a16:creationId xmlns:a16="http://schemas.microsoft.com/office/drawing/2014/main" id="{37DEBE62-24A8-EDBF-2F8C-D672FEA51643}"/>
              </a:ext>
            </a:extLst>
          </p:cNvPr>
          <p:cNvSpPr txBox="1"/>
          <p:nvPr/>
        </p:nvSpPr>
        <p:spPr>
          <a:xfrm>
            <a:off x="1468759" y="2618956"/>
            <a:ext cx="9566185" cy="2215991"/>
          </a:xfrm>
          <a:prstGeom prst="rect">
            <a:avLst/>
          </a:prstGeom>
          <a:noFill/>
        </p:spPr>
        <p:txBody>
          <a:bodyPr wrap="square" rtlCol="0">
            <a:spAutoFit/>
          </a:bodyPr>
          <a:lstStyle/>
          <a:p>
            <a:pPr marL="285750" indent="-285750">
              <a:spcAft>
                <a:spcPts val="1800"/>
              </a:spcAft>
              <a:buBlip>
                <a:blip r:embed="rId4"/>
              </a:buBlip>
            </a:pPr>
            <a:r>
              <a:rPr lang="en-US" sz="3600" dirty="0">
                <a:solidFill>
                  <a:srgbClr val="000000"/>
                </a:solidFill>
                <a:latin typeface="Franklin Gothic Book" panose="020B0503020102020204" pitchFamily="34" charset="0"/>
                <a:hlinkClick r:id="rId5"/>
              </a:rPr>
              <a:t>Participating Publishers </a:t>
            </a:r>
            <a:r>
              <a:rPr lang="en-US" sz="3600" dirty="0">
                <a:solidFill>
                  <a:srgbClr val="000000"/>
                </a:solidFill>
                <a:latin typeface="Franklin Gothic Book" panose="020B0503020102020204" pitchFamily="34" charset="0"/>
              </a:rPr>
              <a:t>(and their journals)</a:t>
            </a:r>
          </a:p>
          <a:p>
            <a:pPr marL="285750" indent="-285750">
              <a:spcAft>
                <a:spcPts val="1800"/>
              </a:spcAft>
              <a:buBlip>
                <a:blip r:embed="rId4"/>
              </a:buBlip>
            </a:pPr>
            <a:r>
              <a:rPr lang="en-US" sz="3600" b="1" dirty="0">
                <a:hlinkClick r:id="rId6"/>
              </a:rPr>
              <a:t>Subscribe to Open (S2O) at Project MUSE</a:t>
            </a:r>
            <a:endParaRPr lang="en-US" sz="3600" b="1" dirty="0"/>
          </a:p>
          <a:p>
            <a:pPr marL="285750" indent="-285750">
              <a:spcAft>
                <a:spcPts val="1800"/>
              </a:spcAft>
              <a:buBlip>
                <a:blip r:embed="rId4"/>
              </a:buBlip>
            </a:pPr>
            <a:r>
              <a:rPr lang="en-US" sz="3600" b="1" dirty="0">
                <a:solidFill>
                  <a:srgbClr val="FFFFFF"/>
                </a:solidFill>
                <a:effectLst/>
                <a:latin typeface="Source Sans Pro" panose="020B0503030403020204" pitchFamily="34" charset="0"/>
                <a:hlinkClick r:id="rId7"/>
              </a:rPr>
              <a:t>Download MUSE S2O Brochure (PDF)</a:t>
            </a:r>
            <a:endParaRPr lang="en-US" sz="3600" b="1" dirty="0"/>
          </a:p>
        </p:txBody>
      </p:sp>
      <p:sp>
        <p:nvSpPr>
          <p:cNvPr id="11" name="Rectangle 10">
            <a:extLst>
              <a:ext uri="{FF2B5EF4-FFF2-40B4-BE49-F238E27FC236}">
                <a16:creationId xmlns:a16="http://schemas.microsoft.com/office/drawing/2014/main" id="{23DFAB72-8B7B-C942-C455-DABB8C7B8374}"/>
              </a:ext>
            </a:extLst>
          </p:cNvPr>
          <p:cNvSpPr/>
          <p:nvPr/>
        </p:nvSpPr>
        <p:spPr>
          <a:xfrm>
            <a:off x="1526959" y="2491239"/>
            <a:ext cx="286601" cy="18288"/>
          </a:xfrm>
          <a:prstGeom prst="rect">
            <a:avLst/>
          </a:prstGeom>
          <a:solidFill>
            <a:srgbClr val="244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1102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A5B95987E2BD4F95A5576F0FD010C4" ma:contentTypeVersion="5" ma:contentTypeDescription="Create a new document." ma:contentTypeScope="" ma:versionID="aede654fd84474237e5ba9cb28367ede">
  <xsd:schema xmlns:xsd="http://www.w3.org/2001/XMLSchema" xmlns:xs="http://www.w3.org/2001/XMLSchema" xmlns:p="http://schemas.microsoft.com/office/2006/metadata/properties" xmlns:ns2="6849ba12-c922-4b62-89d1-f2afd871b952" xmlns:ns3="ec8a1334-0546-4de2-a795-5a6ed92e3882" targetNamespace="http://schemas.microsoft.com/office/2006/metadata/properties" ma:root="true" ma:fieldsID="e3068ad89c2b3f56046e1a2a11afd99b" ns2:_="" ns3:_="">
    <xsd:import namespace="6849ba12-c922-4b62-89d1-f2afd871b952"/>
    <xsd:import namespace="ec8a1334-0546-4de2-a795-5a6ed92e388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49ba12-c922-4b62-89d1-f2afd871b9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8a1334-0546-4de2-a795-5a6ed92e388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c8a1334-0546-4de2-a795-5a6ed92e3882">
      <UserInfo>
        <DisplayName>Wendy Queen</DisplayName>
        <AccountId>15</AccountId>
        <AccountType/>
      </UserInfo>
      <UserInfo>
        <DisplayName>Kelley Squazzo</DisplayName>
        <AccountId>16</AccountId>
        <AccountType/>
      </UserInfo>
      <UserInfo>
        <DisplayName>Elizabeth Brown</DisplayName>
        <AccountId>18</AccountId>
        <AccountType/>
      </UserInfo>
      <UserInfo>
        <DisplayName>Phillip Hearn</DisplayName>
        <AccountId>17</AccountId>
        <AccountType/>
      </UserInfo>
      <UserInfo>
        <DisplayName>Melanie Schaffner</DisplayName>
        <AccountId>11</AccountId>
        <AccountType/>
      </UserInfo>
      <UserInfo>
        <DisplayName>Nicole Kendzejeski</DisplayName>
        <AccountId>21</AccountId>
        <AccountType/>
      </UserInfo>
      <UserInfo>
        <DisplayName>Ann Snoeyenbos</DisplayName>
        <AccountId>20</AccountId>
        <AccountType/>
      </UserInfo>
      <UserInfo>
        <DisplayName>Angelia Ormiston</DisplayName>
        <AccountId>19</AccountId>
        <AccountType/>
      </UserInfo>
    </SharedWithUsers>
  </documentManagement>
</p:properties>
</file>

<file path=customXml/itemProps1.xml><?xml version="1.0" encoding="utf-8"?>
<ds:datastoreItem xmlns:ds="http://schemas.openxmlformats.org/officeDocument/2006/customXml" ds:itemID="{4B022CD2-801B-4A54-825B-D81A5858C0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49ba12-c922-4b62-89d1-f2afd871b952"/>
    <ds:schemaRef ds:uri="ec8a1334-0546-4de2-a795-5a6ed92e38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44E66F-3294-4E57-8ACC-4EB471F22BA4}">
  <ds:schemaRefs>
    <ds:schemaRef ds:uri="http://schemas.microsoft.com/sharepoint/v3/contenttype/forms"/>
  </ds:schemaRefs>
</ds:datastoreItem>
</file>

<file path=customXml/itemProps3.xml><?xml version="1.0" encoding="utf-8"?>
<ds:datastoreItem xmlns:ds="http://schemas.openxmlformats.org/officeDocument/2006/customXml" ds:itemID="{D5861748-4B90-427C-8D59-26908E823C19}">
  <ds:schemaRefs>
    <ds:schemaRef ds:uri="http://schemas.microsoft.com/office/2006/documentManagement/types"/>
    <ds:schemaRef ds:uri="http://purl.org/dc/elements/1.1/"/>
    <ds:schemaRef ds:uri="http://schemas.microsoft.com/office/2006/metadata/properties"/>
    <ds:schemaRef ds:uri="f821a18a-0f6e-46a2-9091-6f97482c35d1"/>
    <ds:schemaRef ds:uri="http://purl.org/dc/dcmitype/"/>
    <ds:schemaRef ds:uri="http://schemas.microsoft.com/office/infopath/2007/PartnerControls"/>
    <ds:schemaRef ds:uri="http://purl.org/dc/terms/"/>
    <ds:schemaRef ds:uri="479ef32b-bfe9-423f-acae-c5d084474a1c"/>
    <ds:schemaRef ds:uri="http://www.w3.org/XML/1998/namespace"/>
    <ds:schemaRef ds:uri="http://schemas.openxmlformats.org/package/2006/metadata/core-properties"/>
    <ds:schemaRef ds:uri="ec8a1334-0546-4de2-a795-5a6ed92e3882"/>
  </ds:schemaRefs>
</ds:datastoreItem>
</file>

<file path=docProps/app.xml><?xml version="1.0" encoding="utf-8"?>
<Properties xmlns="http://schemas.openxmlformats.org/officeDocument/2006/extended-properties" xmlns:vt="http://schemas.openxmlformats.org/officeDocument/2006/docPropsVTypes">
  <Template>office theme</Template>
  <TotalTime>2655</TotalTime>
  <Words>2578</Words>
  <Application>Microsoft Macintosh PowerPoint</Application>
  <PresentationFormat>Widescreen</PresentationFormat>
  <Paragraphs>130</Paragraphs>
  <Slides>17</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Franklin Gothic Medium</vt:lpstr>
      <vt:lpstr>Franklin Gothic Book</vt:lpstr>
      <vt:lpstr>Calibri Light</vt:lpstr>
      <vt:lpstr>Source Sans Pro</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Myerscough</dc:creator>
  <cp:lastModifiedBy>Doug Storm</cp:lastModifiedBy>
  <cp:revision>47</cp:revision>
  <dcterms:created xsi:type="dcterms:W3CDTF">2023-02-03T16:24:38Z</dcterms:created>
  <dcterms:modified xsi:type="dcterms:W3CDTF">2023-12-11T22:07:13Z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0x010100CEA5B95987E2BD4F95A5576F0FD010C4</vt:lpwstr>
  </property>
</Properties>
</file>